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4" r:id="rId4"/>
    <p:sldId id="258" r:id="rId5"/>
    <p:sldId id="266" r:id="rId6"/>
    <p:sldId id="267" r:id="rId7"/>
    <p:sldId id="263" r:id="rId8"/>
    <p:sldId id="268" r:id="rId9"/>
    <p:sldId id="270" r:id="rId10"/>
    <p:sldId id="271" r:id="rId11"/>
    <p:sldId id="272" r:id="rId12"/>
    <p:sldId id="273" r:id="rId13"/>
    <p:sldId id="276" r:id="rId14"/>
    <p:sldId id="277" r:id="rId15"/>
    <p:sldId id="27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9"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9C0B3C-939B-4E1D-9B1C-97D65904FB9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F0ABF08D-CA2F-4E1B-B4EF-082EBA47C247}">
      <dgm:prSet/>
      <dgm:spPr/>
      <dgm:t>
        <a:bodyPr/>
        <a:lstStyle/>
        <a:p>
          <a:r>
            <a:rPr lang="en-US"/>
            <a:t>1. Prompt the LLM: Provide context and instructions.</a:t>
          </a:r>
        </a:p>
      </dgm:t>
    </dgm:pt>
    <dgm:pt modelId="{5E16D7D2-1948-4183-ABE6-1BA9ED57E14F}" type="parTrans" cxnId="{A284F9A5-4C18-4319-9AA2-8A3F4155C39A}">
      <dgm:prSet/>
      <dgm:spPr/>
      <dgm:t>
        <a:bodyPr/>
        <a:lstStyle/>
        <a:p>
          <a:endParaRPr lang="en-US"/>
        </a:p>
      </dgm:t>
    </dgm:pt>
    <dgm:pt modelId="{B8C0DE4B-6F81-452B-8BF1-665AEC35F3AE}" type="sibTrans" cxnId="{A284F9A5-4C18-4319-9AA2-8A3F4155C39A}">
      <dgm:prSet/>
      <dgm:spPr/>
      <dgm:t>
        <a:bodyPr/>
        <a:lstStyle/>
        <a:p>
          <a:endParaRPr lang="en-US"/>
        </a:p>
      </dgm:t>
    </dgm:pt>
    <dgm:pt modelId="{6E4E3E91-02F7-4092-AA4C-DF2FE6491F07}">
      <dgm:prSet/>
      <dgm:spPr/>
      <dgm:t>
        <a:bodyPr/>
        <a:lstStyle/>
        <a:p>
          <a:r>
            <a:rPr lang="en-US"/>
            <a:t>2. FSM Guides Generation: The FSM tracks the current state.</a:t>
          </a:r>
        </a:p>
      </dgm:t>
    </dgm:pt>
    <dgm:pt modelId="{77E8BA08-7732-4675-9CA5-F60DF96C2892}" type="parTrans" cxnId="{03DDCA80-EAE7-4686-AC3E-B9736811D159}">
      <dgm:prSet/>
      <dgm:spPr/>
      <dgm:t>
        <a:bodyPr/>
        <a:lstStyle/>
        <a:p>
          <a:endParaRPr lang="en-US"/>
        </a:p>
      </dgm:t>
    </dgm:pt>
    <dgm:pt modelId="{8E83133A-C476-4F04-AD21-77AF68ACC223}" type="sibTrans" cxnId="{03DDCA80-EAE7-4686-AC3E-B9736811D159}">
      <dgm:prSet/>
      <dgm:spPr/>
      <dgm:t>
        <a:bodyPr/>
        <a:lstStyle/>
        <a:p>
          <a:endParaRPr lang="en-US"/>
        </a:p>
      </dgm:t>
    </dgm:pt>
    <dgm:pt modelId="{A72ABC37-7671-4AA8-A18C-F0B5B7A20E3F}">
      <dgm:prSet/>
      <dgm:spPr/>
      <dgm:t>
        <a:bodyPr/>
        <a:lstStyle/>
        <a:p>
          <a:r>
            <a:rPr lang="en-US"/>
            <a:t>3. Restrict Token Choices: Only allow tokens that correspond to valid transitions in the FSM.</a:t>
          </a:r>
        </a:p>
      </dgm:t>
    </dgm:pt>
    <dgm:pt modelId="{9C155BA8-8604-4B16-87CA-F074FFC22323}" type="parTrans" cxnId="{EBEE2D58-3DE4-439A-AA1D-91F028008D32}">
      <dgm:prSet/>
      <dgm:spPr/>
      <dgm:t>
        <a:bodyPr/>
        <a:lstStyle/>
        <a:p>
          <a:endParaRPr lang="en-US"/>
        </a:p>
      </dgm:t>
    </dgm:pt>
    <dgm:pt modelId="{1E935F24-33F1-4F2F-8D1A-15BE25C7A8A6}" type="sibTrans" cxnId="{EBEE2D58-3DE4-439A-AA1D-91F028008D32}">
      <dgm:prSet/>
      <dgm:spPr/>
      <dgm:t>
        <a:bodyPr/>
        <a:lstStyle/>
        <a:p>
          <a:endParaRPr lang="en-US"/>
        </a:p>
      </dgm:t>
    </dgm:pt>
    <dgm:pt modelId="{285D013F-5A13-451F-8376-6EABB9662CFF}">
      <dgm:prSet/>
      <dgm:spPr/>
      <dgm:t>
        <a:bodyPr/>
        <a:lstStyle/>
        <a:p>
          <a:r>
            <a:rPr lang="en-US"/>
            <a:t>4. Sample from Allowed Tokens: The LLM samples the next token, but only from the restricted set.</a:t>
          </a:r>
        </a:p>
      </dgm:t>
    </dgm:pt>
    <dgm:pt modelId="{48DF7BB2-2417-46CE-9AE5-C459660ACB54}" type="parTrans" cxnId="{2E54D815-8FB5-46EE-8BD2-C55EECFE1351}">
      <dgm:prSet/>
      <dgm:spPr/>
      <dgm:t>
        <a:bodyPr/>
        <a:lstStyle/>
        <a:p>
          <a:endParaRPr lang="en-US"/>
        </a:p>
      </dgm:t>
    </dgm:pt>
    <dgm:pt modelId="{00B8F84C-241C-40B8-A030-65C17ECF6755}" type="sibTrans" cxnId="{2E54D815-8FB5-46EE-8BD2-C55EECFE1351}">
      <dgm:prSet/>
      <dgm:spPr/>
      <dgm:t>
        <a:bodyPr/>
        <a:lstStyle/>
        <a:p>
          <a:endParaRPr lang="en-US"/>
        </a:p>
      </dgm:t>
    </dgm:pt>
    <dgm:pt modelId="{E37856F2-C307-4B33-8D3F-1037925668F7}">
      <dgm:prSet/>
      <dgm:spPr/>
      <dgm:t>
        <a:bodyPr/>
        <a:lstStyle/>
        <a:p>
          <a:r>
            <a:rPr lang="en-US"/>
            <a:t>5. Repeat: Continue until the FSM reaches a final state (complete structure generated).</a:t>
          </a:r>
        </a:p>
      </dgm:t>
    </dgm:pt>
    <dgm:pt modelId="{F77C5B18-DF13-49CB-AAE4-E3C4947BA41C}" type="parTrans" cxnId="{9968A317-7E0D-440D-ACA1-73A8655F79A9}">
      <dgm:prSet/>
      <dgm:spPr/>
      <dgm:t>
        <a:bodyPr/>
        <a:lstStyle/>
        <a:p>
          <a:endParaRPr lang="en-US"/>
        </a:p>
      </dgm:t>
    </dgm:pt>
    <dgm:pt modelId="{127F1F85-9F5E-4756-B26E-12B6F6D7FAEE}" type="sibTrans" cxnId="{9968A317-7E0D-440D-ACA1-73A8655F79A9}">
      <dgm:prSet/>
      <dgm:spPr/>
      <dgm:t>
        <a:bodyPr/>
        <a:lstStyle/>
        <a:p>
          <a:endParaRPr lang="en-US"/>
        </a:p>
      </dgm:t>
    </dgm:pt>
    <dgm:pt modelId="{A1EB158C-9DC2-4314-9E5D-4C3ED237D5FA}" type="pres">
      <dgm:prSet presAssocID="{8E9C0B3C-939B-4E1D-9B1C-97D65904FB99}" presName="linear" presStyleCnt="0">
        <dgm:presLayoutVars>
          <dgm:animLvl val="lvl"/>
          <dgm:resizeHandles val="exact"/>
        </dgm:presLayoutVars>
      </dgm:prSet>
      <dgm:spPr/>
    </dgm:pt>
    <dgm:pt modelId="{8AF5F9EC-EB06-47B0-ADCE-5F1AFAA91BD3}" type="pres">
      <dgm:prSet presAssocID="{F0ABF08D-CA2F-4E1B-B4EF-082EBA47C247}" presName="parentText" presStyleLbl="node1" presStyleIdx="0" presStyleCnt="5">
        <dgm:presLayoutVars>
          <dgm:chMax val="0"/>
          <dgm:bulletEnabled val="1"/>
        </dgm:presLayoutVars>
      </dgm:prSet>
      <dgm:spPr/>
    </dgm:pt>
    <dgm:pt modelId="{2A776F76-046F-436A-BAED-B113B5840CD3}" type="pres">
      <dgm:prSet presAssocID="{B8C0DE4B-6F81-452B-8BF1-665AEC35F3AE}" presName="spacer" presStyleCnt="0"/>
      <dgm:spPr/>
    </dgm:pt>
    <dgm:pt modelId="{EEE03CEB-651E-4394-8305-43A96229B065}" type="pres">
      <dgm:prSet presAssocID="{6E4E3E91-02F7-4092-AA4C-DF2FE6491F07}" presName="parentText" presStyleLbl="node1" presStyleIdx="1" presStyleCnt="5">
        <dgm:presLayoutVars>
          <dgm:chMax val="0"/>
          <dgm:bulletEnabled val="1"/>
        </dgm:presLayoutVars>
      </dgm:prSet>
      <dgm:spPr/>
    </dgm:pt>
    <dgm:pt modelId="{E8E3419C-1944-4765-9ED1-EAFFA3653895}" type="pres">
      <dgm:prSet presAssocID="{8E83133A-C476-4F04-AD21-77AF68ACC223}" presName="spacer" presStyleCnt="0"/>
      <dgm:spPr/>
    </dgm:pt>
    <dgm:pt modelId="{CEB965C8-7E0B-41E9-BB2A-A2E5D0081CFF}" type="pres">
      <dgm:prSet presAssocID="{A72ABC37-7671-4AA8-A18C-F0B5B7A20E3F}" presName="parentText" presStyleLbl="node1" presStyleIdx="2" presStyleCnt="5">
        <dgm:presLayoutVars>
          <dgm:chMax val="0"/>
          <dgm:bulletEnabled val="1"/>
        </dgm:presLayoutVars>
      </dgm:prSet>
      <dgm:spPr/>
    </dgm:pt>
    <dgm:pt modelId="{258AD1E6-2DC1-4C7B-939A-AF6EF61FE3A7}" type="pres">
      <dgm:prSet presAssocID="{1E935F24-33F1-4F2F-8D1A-15BE25C7A8A6}" presName="spacer" presStyleCnt="0"/>
      <dgm:spPr/>
    </dgm:pt>
    <dgm:pt modelId="{E00C0CD2-84A7-4AB0-BA12-72D5FE98451D}" type="pres">
      <dgm:prSet presAssocID="{285D013F-5A13-451F-8376-6EABB9662CFF}" presName="parentText" presStyleLbl="node1" presStyleIdx="3" presStyleCnt="5">
        <dgm:presLayoutVars>
          <dgm:chMax val="0"/>
          <dgm:bulletEnabled val="1"/>
        </dgm:presLayoutVars>
      </dgm:prSet>
      <dgm:spPr/>
    </dgm:pt>
    <dgm:pt modelId="{732D9E94-5B4E-46DB-B45D-2CB4A326F5C9}" type="pres">
      <dgm:prSet presAssocID="{00B8F84C-241C-40B8-A030-65C17ECF6755}" presName="spacer" presStyleCnt="0"/>
      <dgm:spPr/>
    </dgm:pt>
    <dgm:pt modelId="{6776569B-6D43-481D-B58E-51903F6857E2}" type="pres">
      <dgm:prSet presAssocID="{E37856F2-C307-4B33-8D3F-1037925668F7}" presName="parentText" presStyleLbl="node1" presStyleIdx="4" presStyleCnt="5">
        <dgm:presLayoutVars>
          <dgm:chMax val="0"/>
          <dgm:bulletEnabled val="1"/>
        </dgm:presLayoutVars>
      </dgm:prSet>
      <dgm:spPr/>
    </dgm:pt>
  </dgm:ptLst>
  <dgm:cxnLst>
    <dgm:cxn modelId="{EC3E1510-C616-495E-A8E9-5582D9118202}" type="presOf" srcId="{6E4E3E91-02F7-4092-AA4C-DF2FE6491F07}" destId="{EEE03CEB-651E-4394-8305-43A96229B065}" srcOrd="0" destOrd="0" presId="urn:microsoft.com/office/officeart/2005/8/layout/vList2"/>
    <dgm:cxn modelId="{2E54D815-8FB5-46EE-8BD2-C55EECFE1351}" srcId="{8E9C0B3C-939B-4E1D-9B1C-97D65904FB99}" destId="{285D013F-5A13-451F-8376-6EABB9662CFF}" srcOrd="3" destOrd="0" parTransId="{48DF7BB2-2417-46CE-9AE5-C459660ACB54}" sibTransId="{00B8F84C-241C-40B8-A030-65C17ECF6755}"/>
    <dgm:cxn modelId="{9968A317-7E0D-440D-ACA1-73A8655F79A9}" srcId="{8E9C0B3C-939B-4E1D-9B1C-97D65904FB99}" destId="{E37856F2-C307-4B33-8D3F-1037925668F7}" srcOrd="4" destOrd="0" parTransId="{F77C5B18-DF13-49CB-AAE4-E3C4947BA41C}" sibTransId="{127F1F85-9F5E-4756-B26E-12B6F6D7FAEE}"/>
    <dgm:cxn modelId="{45296120-2DED-498D-919C-7DF0D8FE1AA7}" type="presOf" srcId="{A72ABC37-7671-4AA8-A18C-F0B5B7A20E3F}" destId="{CEB965C8-7E0B-41E9-BB2A-A2E5D0081CFF}" srcOrd="0" destOrd="0" presId="urn:microsoft.com/office/officeart/2005/8/layout/vList2"/>
    <dgm:cxn modelId="{68B2DD3D-05D1-412B-BFE1-D1FA20EA4902}" type="presOf" srcId="{E37856F2-C307-4B33-8D3F-1037925668F7}" destId="{6776569B-6D43-481D-B58E-51903F6857E2}" srcOrd="0" destOrd="0" presId="urn:microsoft.com/office/officeart/2005/8/layout/vList2"/>
    <dgm:cxn modelId="{EBEE2D58-3DE4-439A-AA1D-91F028008D32}" srcId="{8E9C0B3C-939B-4E1D-9B1C-97D65904FB99}" destId="{A72ABC37-7671-4AA8-A18C-F0B5B7A20E3F}" srcOrd="2" destOrd="0" parTransId="{9C155BA8-8604-4B16-87CA-F074FFC22323}" sibTransId="{1E935F24-33F1-4F2F-8D1A-15BE25C7A8A6}"/>
    <dgm:cxn modelId="{03DDCA80-EAE7-4686-AC3E-B9736811D159}" srcId="{8E9C0B3C-939B-4E1D-9B1C-97D65904FB99}" destId="{6E4E3E91-02F7-4092-AA4C-DF2FE6491F07}" srcOrd="1" destOrd="0" parTransId="{77E8BA08-7732-4675-9CA5-F60DF96C2892}" sibTransId="{8E83133A-C476-4F04-AD21-77AF68ACC223}"/>
    <dgm:cxn modelId="{E37BD88F-4515-42B7-9CCB-DCEC252AE5E3}" type="presOf" srcId="{285D013F-5A13-451F-8376-6EABB9662CFF}" destId="{E00C0CD2-84A7-4AB0-BA12-72D5FE98451D}" srcOrd="0" destOrd="0" presId="urn:microsoft.com/office/officeart/2005/8/layout/vList2"/>
    <dgm:cxn modelId="{A284F9A5-4C18-4319-9AA2-8A3F4155C39A}" srcId="{8E9C0B3C-939B-4E1D-9B1C-97D65904FB99}" destId="{F0ABF08D-CA2F-4E1B-B4EF-082EBA47C247}" srcOrd="0" destOrd="0" parTransId="{5E16D7D2-1948-4183-ABE6-1BA9ED57E14F}" sibTransId="{B8C0DE4B-6F81-452B-8BF1-665AEC35F3AE}"/>
    <dgm:cxn modelId="{ED0DE0A7-3FB7-4D29-865C-6890EE82F03C}" type="presOf" srcId="{F0ABF08D-CA2F-4E1B-B4EF-082EBA47C247}" destId="{8AF5F9EC-EB06-47B0-ADCE-5F1AFAA91BD3}" srcOrd="0" destOrd="0" presId="urn:microsoft.com/office/officeart/2005/8/layout/vList2"/>
    <dgm:cxn modelId="{9B0CB6F4-BC63-471D-BDE7-F3378DDB77D1}" type="presOf" srcId="{8E9C0B3C-939B-4E1D-9B1C-97D65904FB99}" destId="{A1EB158C-9DC2-4314-9E5D-4C3ED237D5FA}" srcOrd="0" destOrd="0" presId="urn:microsoft.com/office/officeart/2005/8/layout/vList2"/>
    <dgm:cxn modelId="{BEAE69A5-3E45-4ECB-9A4D-5524A66BCEF3}" type="presParOf" srcId="{A1EB158C-9DC2-4314-9E5D-4C3ED237D5FA}" destId="{8AF5F9EC-EB06-47B0-ADCE-5F1AFAA91BD3}" srcOrd="0" destOrd="0" presId="urn:microsoft.com/office/officeart/2005/8/layout/vList2"/>
    <dgm:cxn modelId="{B0DAEA1F-D4F1-47ED-B9DB-7CC6D3C14ED1}" type="presParOf" srcId="{A1EB158C-9DC2-4314-9E5D-4C3ED237D5FA}" destId="{2A776F76-046F-436A-BAED-B113B5840CD3}" srcOrd="1" destOrd="0" presId="urn:microsoft.com/office/officeart/2005/8/layout/vList2"/>
    <dgm:cxn modelId="{E7D45860-AA3F-4580-84B4-CA8D6BD51653}" type="presParOf" srcId="{A1EB158C-9DC2-4314-9E5D-4C3ED237D5FA}" destId="{EEE03CEB-651E-4394-8305-43A96229B065}" srcOrd="2" destOrd="0" presId="urn:microsoft.com/office/officeart/2005/8/layout/vList2"/>
    <dgm:cxn modelId="{FB4C6E6B-B84D-4317-9C6A-253E08D6D5D9}" type="presParOf" srcId="{A1EB158C-9DC2-4314-9E5D-4C3ED237D5FA}" destId="{E8E3419C-1944-4765-9ED1-EAFFA3653895}" srcOrd="3" destOrd="0" presId="urn:microsoft.com/office/officeart/2005/8/layout/vList2"/>
    <dgm:cxn modelId="{0B3FADAE-933D-4224-9C14-84470C73C4FF}" type="presParOf" srcId="{A1EB158C-9DC2-4314-9E5D-4C3ED237D5FA}" destId="{CEB965C8-7E0B-41E9-BB2A-A2E5D0081CFF}" srcOrd="4" destOrd="0" presId="urn:microsoft.com/office/officeart/2005/8/layout/vList2"/>
    <dgm:cxn modelId="{694A799B-DA22-45B0-AEF5-8AD4EF85565E}" type="presParOf" srcId="{A1EB158C-9DC2-4314-9E5D-4C3ED237D5FA}" destId="{258AD1E6-2DC1-4C7B-939A-AF6EF61FE3A7}" srcOrd="5" destOrd="0" presId="urn:microsoft.com/office/officeart/2005/8/layout/vList2"/>
    <dgm:cxn modelId="{71756B58-B556-4DBD-A849-0796C6E9AA1D}" type="presParOf" srcId="{A1EB158C-9DC2-4314-9E5D-4C3ED237D5FA}" destId="{E00C0CD2-84A7-4AB0-BA12-72D5FE98451D}" srcOrd="6" destOrd="0" presId="urn:microsoft.com/office/officeart/2005/8/layout/vList2"/>
    <dgm:cxn modelId="{FF6696A2-1B47-4CC4-B661-9FED2ECB96B9}" type="presParOf" srcId="{A1EB158C-9DC2-4314-9E5D-4C3ED237D5FA}" destId="{732D9E94-5B4E-46DB-B45D-2CB4A326F5C9}" srcOrd="7" destOrd="0" presId="urn:microsoft.com/office/officeart/2005/8/layout/vList2"/>
    <dgm:cxn modelId="{3C9C4229-3F6C-457B-938F-57DFC73DDBC1}" type="presParOf" srcId="{A1EB158C-9DC2-4314-9E5D-4C3ED237D5FA}" destId="{6776569B-6D43-481D-B58E-51903F6857E2}"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F5F9EC-EB06-47B0-ADCE-5F1AFAA91BD3}">
      <dsp:nvSpPr>
        <dsp:cNvPr id="0" name=""/>
        <dsp:cNvSpPr/>
      </dsp:nvSpPr>
      <dsp:spPr>
        <a:xfrm>
          <a:off x="0" y="627576"/>
          <a:ext cx="4959603" cy="6762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1. Prompt the LLM: Provide context and instructions.</a:t>
          </a:r>
        </a:p>
      </dsp:txBody>
      <dsp:txXfrm>
        <a:off x="33012" y="660588"/>
        <a:ext cx="4893579" cy="610236"/>
      </dsp:txXfrm>
    </dsp:sp>
    <dsp:sp modelId="{EEE03CEB-651E-4394-8305-43A96229B065}">
      <dsp:nvSpPr>
        <dsp:cNvPr id="0" name=""/>
        <dsp:cNvSpPr/>
      </dsp:nvSpPr>
      <dsp:spPr>
        <a:xfrm>
          <a:off x="0" y="1352796"/>
          <a:ext cx="4959603" cy="6762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2. FSM Guides Generation: The FSM tracks the current state.</a:t>
          </a:r>
        </a:p>
      </dsp:txBody>
      <dsp:txXfrm>
        <a:off x="33012" y="1385808"/>
        <a:ext cx="4893579" cy="610236"/>
      </dsp:txXfrm>
    </dsp:sp>
    <dsp:sp modelId="{CEB965C8-7E0B-41E9-BB2A-A2E5D0081CFF}">
      <dsp:nvSpPr>
        <dsp:cNvPr id="0" name=""/>
        <dsp:cNvSpPr/>
      </dsp:nvSpPr>
      <dsp:spPr>
        <a:xfrm>
          <a:off x="0" y="2078016"/>
          <a:ext cx="4959603" cy="6762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3. Restrict Token Choices: Only allow tokens that correspond to valid transitions in the FSM.</a:t>
          </a:r>
        </a:p>
      </dsp:txBody>
      <dsp:txXfrm>
        <a:off x="33012" y="2111028"/>
        <a:ext cx="4893579" cy="610236"/>
      </dsp:txXfrm>
    </dsp:sp>
    <dsp:sp modelId="{E00C0CD2-84A7-4AB0-BA12-72D5FE98451D}">
      <dsp:nvSpPr>
        <dsp:cNvPr id="0" name=""/>
        <dsp:cNvSpPr/>
      </dsp:nvSpPr>
      <dsp:spPr>
        <a:xfrm>
          <a:off x="0" y="2803236"/>
          <a:ext cx="4959603" cy="6762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4. Sample from Allowed Tokens: The LLM samples the next token, but only from the restricted set.</a:t>
          </a:r>
        </a:p>
      </dsp:txBody>
      <dsp:txXfrm>
        <a:off x="33012" y="2836248"/>
        <a:ext cx="4893579" cy="610236"/>
      </dsp:txXfrm>
    </dsp:sp>
    <dsp:sp modelId="{6776569B-6D43-481D-B58E-51903F6857E2}">
      <dsp:nvSpPr>
        <dsp:cNvPr id="0" name=""/>
        <dsp:cNvSpPr/>
      </dsp:nvSpPr>
      <dsp:spPr>
        <a:xfrm>
          <a:off x="0" y="3528456"/>
          <a:ext cx="4959603" cy="6762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5. Repeat: Continue until the FSM reaches a final state (complete structure generated).</a:t>
          </a:r>
        </a:p>
      </dsp:txBody>
      <dsp:txXfrm>
        <a:off x="33012" y="3561468"/>
        <a:ext cx="4893579" cy="61023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8529A-0B0F-2585-1F26-7114DF802A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388DD77-5A76-99BF-E03A-386B7A4B88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C6F634-AA52-8314-CCF2-1DAC62FAA58B}"/>
              </a:ext>
            </a:extLst>
          </p:cNvPr>
          <p:cNvSpPr>
            <a:spLocks noGrp="1"/>
          </p:cNvSpPr>
          <p:nvPr>
            <p:ph type="dt" sz="half" idx="10"/>
          </p:nvPr>
        </p:nvSpPr>
        <p:spPr/>
        <p:txBody>
          <a:bodyPr/>
          <a:lstStyle/>
          <a:p>
            <a:fld id="{98F894CE-6025-48F4-8EFB-FE9C796A257C}" type="datetimeFigureOut">
              <a:rPr lang="en-US" smtClean="0"/>
              <a:t>11/5/2024</a:t>
            </a:fld>
            <a:endParaRPr lang="en-US"/>
          </a:p>
        </p:txBody>
      </p:sp>
      <p:sp>
        <p:nvSpPr>
          <p:cNvPr id="5" name="Footer Placeholder 4">
            <a:extLst>
              <a:ext uri="{FF2B5EF4-FFF2-40B4-BE49-F238E27FC236}">
                <a16:creationId xmlns:a16="http://schemas.microsoft.com/office/drawing/2014/main" id="{A63D0880-C3C0-CEE6-6C13-3966FC174E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A23999-D8F9-9B1B-C8CF-1E6D652847C7}"/>
              </a:ext>
            </a:extLst>
          </p:cNvPr>
          <p:cNvSpPr>
            <a:spLocks noGrp="1"/>
          </p:cNvSpPr>
          <p:nvPr>
            <p:ph type="sldNum" sz="quarter" idx="12"/>
          </p:nvPr>
        </p:nvSpPr>
        <p:spPr/>
        <p:txBody>
          <a:bodyPr/>
          <a:lstStyle/>
          <a:p>
            <a:fld id="{A61FEBC7-C43D-40C5-9422-84EE9025800F}" type="slidenum">
              <a:rPr lang="en-US" smtClean="0"/>
              <a:t>‹#›</a:t>
            </a:fld>
            <a:endParaRPr lang="en-US"/>
          </a:p>
        </p:txBody>
      </p:sp>
    </p:spTree>
    <p:extLst>
      <p:ext uri="{BB962C8B-B14F-4D97-AF65-F5344CB8AC3E}">
        <p14:creationId xmlns:p14="http://schemas.microsoft.com/office/powerpoint/2010/main" val="694978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AAFB6-F1FE-ABF9-54E0-95A599F0AE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F0EE12E-A3AD-D789-CCAF-9BCA738C0D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4C051D-9862-E988-7695-30AC8A31D920}"/>
              </a:ext>
            </a:extLst>
          </p:cNvPr>
          <p:cNvSpPr>
            <a:spLocks noGrp="1"/>
          </p:cNvSpPr>
          <p:nvPr>
            <p:ph type="dt" sz="half" idx="10"/>
          </p:nvPr>
        </p:nvSpPr>
        <p:spPr/>
        <p:txBody>
          <a:bodyPr/>
          <a:lstStyle/>
          <a:p>
            <a:fld id="{98F894CE-6025-48F4-8EFB-FE9C796A257C}" type="datetimeFigureOut">
              <a:rPr lang="en-US" smtClean="0"/>
              <a:t>11/5/2024</a:t>
            </a:fld>
            <a:endParaRPr lang="en-US"/>
          </a:p>
        </p:txBody>
      </p:sp>
      <p:sp>
        <p:nvSpPr>
          <p:cNvPr id="5" name="Footer Placeholder 4">
            <a:extLst>
              <a:ext uri="{FF2B5EF4-FFF2-40B4-BE49-F238E27FC236}">
                <a16:creationId xmlns:a16="http://schemas.microsoft.com/office/drawing/2014/main" id="{CDCD33FA-4EEC-6EF1-67FE-C5623EFB82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B04DE9-9C9E-666A-9CF2-EF29BAAC61E1}"/>
              </a:ext>
            </a:extLst>
          </p:cNvPr>
          <p:cNvSpPr>
            <a:spLocks noGrp="1"/>
          </p:cNvSpPr>
          <p:nvPr>
            <p:ph type="sldNum" sz="quarter" idx="12"/>
          </p:nvPr>
        </p:nvSpPr>
        <p:spPr/>
        <p:txBody>
          <a:bodyPr/>
          <a:lstStyle/>
          <a:p>
            <a:fld id="{A61FEBC7-C43D-40C5-9422-84EE9025800F}" type="slidenum">
              <a:rPr lang="en-US" smtClean="0"/>
              <a:t>‹#›</a:t>
            </a:fld>
            <a:endParaRPr lang="en-US"/>
          </a:p>
        </p:txBody>
      </p:sp>
    </p:spTree>
    <p:extLst>
      <p:ext uri="{BB962C8B-B14F-4D97-AF65-F5344CB8AC3E}">
        <p14:creationId xmlns:p14="http://schemas.microsoft.com/office/powerpoint/2010/main" val="2588765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E2334C-B6CC-D4E1-52A0-915AF10611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617EE5-C304-2D05-2A32-49C231EBAD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ADFA78-36EC-EAC2-3328-CD1ACC933FC3}"/>
              </a:ext>
            </a:extLst>
          </p:cNvPr>
          <p:cNvSpPr>
            <a:spLocks noGrp="1"/>
          </p:cNvSpPr>
          <p:nvPr>
            <p:ph type="dt" sz="half" idx="10"/>
          </p:nvPr>
        </p:nvSpPr>
        <p:spPr/>
        <p:txBody>
          <a:bodyPr/>
          <a:lstStyle/>
          <a:p>
            <a:fld id="{98F894CE-6025-48F4-8EFB-FE9C796A257C}" type="datetimeFigureOut">
              <a:rPr lang="en-US" smtClean="0"/>
              <a:t>11/5/2024</a:t>
            </a:fld>
            <a:endParaRPr lang="en-US"/>
          </a:p>
        </p:txBody>
      </p:sp>
      <p:sp>
        <p:nvSpPr>
          <p:cNvPr id="5" name="Footer Placeholder 4">
            <a:extLst>
              <a:ext uri="{FF2B5EF4-FFF2-40B4-BE49-F238E27FC236}">
                <a16:creationId xmlns:a16="http://schemas.microsoft.com/office/drawing/2014/main" id="{C89F3FFE-A06B-D758-8C29-8FAF65365B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307D92-43DD-3A39-7F9D-DA0B11B62BFE}"/>
              </a:ext>
            </a:extLst>
          </p:cNvPr>
          <p:cNvSpPr>
            <a:spLocks noGrp="1"/>
          </p:cNvSpPr>
          <p:nvPr>
            <p:ph type="sldNum" sz="quarter" idx="12"/>
          </p:nvPr>
        </p:nvSpPr>
        <p:spPr/>
        <p:txBody>
          <a:bodyPr/>
          <a:lstStyle/>
          <a:p>
            <a:fld id="{A61FEBC7-C43D-40C5-9422-84EE9025800F}" type="slidenum">
              <a:rPr lang="en-US" smtClean="0"/>
              <a:t>‹#›</a:t>
            </a:fld>
            <a:endParaRPr lang="en-US"/>
          </a:p>
        </p:txBody>
      </p:sp>
    </p:spTree>
    <p:extLst>
      <p:ext uri="{BB962C8B-B14F-4D97-AF65-F5344CB8AC3E}">
        <p14:creationId xmlns:p14="http://schemas.microsoft.com/office/powerpoint/2010/main" val="3104997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3221A-2B26-DBBD-E7B1-88CF3AF573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95F70C-F9C1-C66E-9EA7-E76B2EB0EA8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A3BCD7-E3F8-D87B-1565-CD3713B79C21}"/>
              </a:ext>
            </a:extLst>
          </p:cNvPr>
          <p:cNvSpPr>
            <a:spLocks noGrp="1"/>
          </p:cNvSpPr>
          <p:nvPr>
            <p:ph type="dt" sz="half" idx="10"/>
          </p:nvPr>
        </p:nvSpPr>
        <p:spPr/>
        <p:txBody>
          <a:bodyPr/>
          <a:lstStyle/>
          <a:p>
            <a:fld id="{98F894CE-6025-48F4-8EFB-FE9C796A257C}" type="datetimeFigureOut">
              <a:rPr lang="en-US" smtClean="0"/>
              <a:t>11/5/2024</a:t>
            </a:fld>
            <a:endParaRPr lang="en-US"/>
          </a:p>
        </p:txBody>
      </p:sp>
      <p:sp>
        <p:nvSpPr>
          <p:cNvPr id="5" name="Footer Placeholder 4">
            <a:extLst>
              <a:ext uri="{FF2B5EF4-FFF2-40B4-BE49-F238E27FC236}">
                <a16:creationId xmlns:a16="http://schemas.microsoft.com/office/drawing/2014/main" id="{0EE935EF-2D2F-F5D8-F24A-38B880E86A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8F8841-3647-6FF6-554E-50885DBA5455}"/>
              </a:ext>
            </a:extLst>
          </p:cNvPr>
          <p:cNvSpPr>
            <a:spLocks noGrp="1"/>
          </p:cNvSpPr>
          <p:nvPr>
            <p:ph type="sldNum" sz="quarter" idx="12"/>
          </p:nvPr>
        </p:nvSpPr>
        <p:spPr/>
        <p:txBody>
          <a:bodyPr/>
          <a:lstStyle/>
          <a:p>
            <a:fld id="{A61FEBC7-C43D-40C5-9422-84EE9025800F}" type="slidenum">
              <a:rPr lang="en-US" smtClean="0"/>
              <a:t>‹#›</a:t>
            </a:fld>
            <a:endParaRPr lang="en-US"/>
          </a:p>
        </p:txBody>
      </p:sp>
    </p:spTree>
    <p:extLst>
      <p:ext uri="{BB962C8B-B14F-4D97-AF65-F5344CB8AC3E}">
        <p14:creationId xmlns:p14="http://schemas.microsoft.com/office/powerpoint/2010/main" val="3724671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752BE-96EE-E504-F0DF-74699BA324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CB8AE64-98DC-068E-A3B6-9C3A2C315D8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3FA1D3-BFD9-C683-DAEA-824C82698BE5}"/>
              </a:ext>
            </a:extLst>
          </p:cNvPr>
          <p:cNvSpPr>
            <a:spLocks noGrp="1"/>
          </p:cNvSpPr>
          <p:nvPr>
            <p:ph type="dt" sz="half" idx="10"/>
          </p:nvPr>
        </p:nvSpPr>
        <p:spPr/>
        <p:txBody>
          <a:bodyPr/>
          <a:lstStyle/>
          <a:p>
            <a:fld id="{98F894CE-6025-48F4-8EFB-FE9C796A257C}" type="datetimeFigureOut">
              <a:rPr lang="en-US" smtClean="0"/>
              <a:t>11/5/2024</a:t>
            </a:fld>
            <a:endParaRPr lang="en-US"/>
          </a:p>
        </p:txBody>
      </p:sp>
      <p:sp>
        <p:nvSpPr>
          <p:cNvPr id="5" name="Footer Placeholder 4">
            <a:extLst>
              <a:ext uri="{FF2B5EF4-FFF2-40B4-BE49-F238E27FC236}">
                <a16:creationId xmlns:a16="http://schemas.microsoft.com/office/drawing/2014/main" id="{8A19655F-E002-8F09-CEE8-BE6FF7BEB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D14F4E-8EFE-E64E-F15A-43EB541E29F5}"/>
              </a:ext>
            </a:extLst>
          </p:cNvPr>
          <p:cNvSpPr>
            <a:spLocks noGrp="1"/>
          </p:cNvSpPr>
          <p:nvPr>
            <p:ph type="sldNum" sz="quarter" idx="12"/>
          </p:nvPr>
        </p:nvSpPr>
        <p:spPr/>
        <p:txBody>
          <a:bodyPr/>
          <a:lstStyle/>
          <a:p>
            <a:fld id="{A61FEBC7-C43D-40C5-9422-84EE9025800F}" type="slidenum">
              <a:rPr lang="en-US" smtClean="0"/>
              <a:t>‹#›</a:t>
            </a:fld>
            <a:endParaRPr lang="en-US"/>
          </a:p>
        </p:txBody>
      </p:sp>
    </p:spTree>
    <p:extLst>
      <p:ext uri="{BB962C8B-B14F-4D97-AF65-F5344CB8AC3E}">
        <p14:creationId xmlns:p14="http://schemas.microsoft.com/office/powerpoint/2010/main" val="1009062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3C8C6-C3BD-25DB-5072-230E01FED9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61C423-5DC5-9A20-0FEF-BDCBD18C93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851456-476E-8359-371F-5759CB3C3AC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8ED13F8-5D9C-769C-C6B9-D943CB327E21}"/>
              </a:ext>
            </a:extLst>
          </p:cNvPr>
          <p:cNvSpPr>
            <a:spLocks noGrp="1"/>
          </p:cNvSpPr>
          <p:nvPr>
            <p:ph type="dt" sz="half" idx="10"/>
          </p:nvPr>
        </p:nvSpPr>
        <p:spPr/>
        <p:txBody>
          <a:bodyPr/>
          <a:lstStyle/>
          <a:p>
            <a:fld id="{98F894CE-6025-48F4-8EFB-FE9C796A257C}" type="datetimeFigureOut">
              <a:rPr lang="en-US" smtClean="0"/>
              <a:t>11/5/2024</a:t>
            </a:fld>
            <a:endParaRPr lang="en-US"/>
          </a:p>
        </p:txBody>
      </p:sp>
      <p:sp>
        <p:nvSpPr>
          <p:cNvPr id="6" name="Footer Placeholder 5">
            <a:extLst>
              <a:ext uri="{FF2B5EF4-FFF2-40B4-BE49-F238E27FC236}">
                <a16:creationId xmlns:a16="http://schemas.microsoft.com/office/drawing/2014/main" id="{2094E940-C1CB-4622-8A3F-BC8D35C59F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0D58AF-BE53-33CE-4F3A-0EF69A027983}"/>
              </a:ext>
            </a:extLst>
          </p:cNvPr>
          <p:cNvSpPr>
            <a:spLocks noGrp="1"/>
          </p:cNvSpPr>
          <p:nvPr>
            <p:ph type="sldNum" sz="quarter" idx="12"/>
          </p:nvPr>
        </p:nvSpPr>
        <p:spPr/>
        <p:txBody>
          <a:bodyPr/>
          <a:lstStyle/>
          <a:p>
            <a:fld id="{A61FEBC7-C43D-40C5-9422-84EE9025800F}" type="slidenum">
              <a:rPr lang="en-US" smtClean="0"/>
              <a:t>‹#›</a:t>
            </a:fld>
            <a:endParaRPr lang="en-US"/>
          </a:p>
        </p:txBody>
      </p:sp>
    </p:spTree>
    <p:extLst>
      <p:ext uri="{BB962C8B-B14F-4D97-AF65-F5344CB8AC3E}">
        <p14:creationId xmlns:p14="http://schemas.microsoft.com/office/powerpoint/2010/main" val="3177093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089E3-11D2-ED13-FE99-7CC282CA05F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44ECECA-F739-BC19-4295-4026FDD47A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4C18BE-5CBF-93B0-B9AB-D0B67F3D19C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073C7E8-1074-5A72-E7BB-F3D05C1ECD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46FDB9-650B-3E96-E878-46C22825D6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C02D97B-A81D-F7F3-5DC1-9B6020E1357A}"/>
              </a:ext>
            </a:extLst>
          </p:cNvPr>
          <p:cNvSpPr>
            <a:spLocks noGrp="1"/>
          </p:cNvSpPr>
          <p:nvPr>
            <p:ph type="dt" sz="half" idx="10"/>
          </p:nvPr>
        </p:nvSpPr>
        <p:spPr/>
        <p:txBody>
          <a:bodyPr/>
          <a:lstStyle/>
          <a:p>
            <a:fld id="{98F894CE-6025-48F4-8EFB-FE9C796A257C}" type="datetimeFigureOut">
              <a:rPr lang="en-US" smtClean="0"/>
              <a:t>11/5/2024</a:t>
            </a:fld>
            <a:endParaRPr lang="en-US"/>
          </a:p>
        </p:txBody>
      </p:sp>
      <p:sp>
        <p:nvSpPr>
          <p:cNvPr id="8" name="Footer Placeholder 7">
            <a:extLst>
              <a:ext uri="{FF2B5EF4-FFF2-40B4-BE49-F238E27FC236}">
                <a16:creationId xmlns:a16="http://schemas.microsoft.com/office/drawing/2014/main" id="{B5F1AF0C-5310-B7C1-9F25-341D0D6A9D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B752ED-4E1B-E5DD-E847-28EA49017E42}"/>
              </a:ext>
            </a:extLst>
          </p:cNvPr>
          <p:cNvSpPr>
            <a:spLocks noGrp="1"/>
          </p:cNvSpPr>
          <p:nvPr>
            <p:ph type="sldNum" sz="quarter" idx="12"/>
          </p:nvPr>
        </p:nvSpPr>
        <p:spPr/>
        <p:txBody>
          <a:bodyPr/>
          <a:lstStyle/>
          <a:p>
            <a:fld id="{A61FEBC7-C43D-40C5-9422-84EE9025800F}" type="slidenum">
              <a:rPr lang="en-US" smtClean="0"/>
              <a:t>‹#›</a:t>
            </a:fld>
            <a:endParaRPr lang="en-US"/>
          </a:p>
        </p:txBody>
      </p:sp>
    </p:spTree>
    <p:extLst>
      <p:ext uri="{BB962C8B-B14F-4D97-AF65-F5344CB8AC3E}">
        <p14:creationId xmlns:p14="http://schemas.microsoft.com/office/powerpoint/2010/main" val="3839678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0AE93-579B-FDF6-EE8B-D6A17633A3F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522595-04EF-EE8B-877B-C5C3FB8C97D5}"/>
              </a:ext>
            </a:extLst>
          </p:cNvPr>
          <p:cNvSpPr>
            <a:spLocks noGrp="1"/>
          </p:cNvSpPr>
          <p:nvPr>
            <p:ph type="dt" sz="half" idx="10"/>
          </p:nvPr>
        </p:nvSpPr>
        <p:spPr/>
        <p:txBody>
          <a:bodyPr/>
          <a:lstStyle/>
          <a:p>
            <a:fld id="{98F894CE-6025-48F4-8EFB-FE9C796A257C}" type="datetimeFigureOut">
              <a:rPr lang="en-US" smtClean="0"/>
              <a:t>11/5/2024</a:t>
            </a:fld>
            <a:endParaRPr lang="en-US"/>
          </a:p>
        </p:txBody>
      </p:sp>
      <p:sp>
        <p:nvSpPr>
          <p:cNvPr id="4" name="Footer Placeholder 3">
            <a:extLst>
              <a:ext uri="{FF2B5EF4-FFF2-40B4-BE49-F238E27FC236}">
                <a16:creationId xmlns:a16="http://schemas.microsoft.com/office/drawing/2014/main" id="{2B5363C7-DF09-CC74-103F-FD6D6506936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8ED7B6-68E1-54B3-DFF6-2693BDB241D8}"/>
              </a:ext>
            </a:extLst>
          </p:cNvPr>
          <p:cNvSpPr>
            <a:spLocks noGrp="1"/>
          </p:cNvSpPr>
          <p:nvPr>
            <p:ph type="sldNum" sz="quarter" idx="12"/>
          </p:nvPr>
        </p:nvSpPr>
        <p:spPr/>
        <p:txBody>
          <a:bodyPr/>
          <a:lstStyle/>
          <a:p>
            <a:fld id="{A61FEBC7-C43D-40C5-9422-84EE9025800F}" type="slidenum">
              <a:rPr lang="en-US" smtClean="0"/>
              <a:t>‹#›</a:t>
            </a:fld>
            <a:endParaRPr lang="en-US"/>
          </a:p>
        </p:txBody>
      </p:sp>
    </p:spTree>
    <p:extLst>
      <p:ext uri="{BB962C8B-B14F-4D97-AF65-F5344CB8AC3E}">
        <p14:creationId xmlns:p14="http://schemas.microsoft.com/office/powerpoint/2010/main" val="249596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625096-D7CF-5AAC-9E04-3DB6BCE970DC}"/>
              </a:ext>
            </a:extLst>
          </p:cNvPr>
          <p:cNvSpPr>
            <a:spLocks noGrp="1"/>
          </p:cNvSpPr>
          <p:nvPr>
            <p:ph type="dt" sz="half" idx="10"/>
          </p:nvPr>
        </p:nvSpPr>
        <p:spPr/>
        <p:txBody>
          <a:bodyPr/>
          <a:lstStyle/>
          <a:p>
            <a:fld id="{98F894CE-6025-48F4-8EFB-FE9C796A257C}" type="datetimeFigureOut">
              <a:rPr lang="en-US" smtClean="0"/>
              <a:t>11/5/2024</a:t>
            </a:fld>
            <a:endParaRPr lang="en-US"/>
          </a:p>
        </p:txBody>
      </p:sp>
      <p:sp>
        <p:nvSpPr>
          <p:cNvPr id="3" name="Footer Placeholder 2">
            <a:extLst>
              <a:ext uri="{FF2B5EF4-FFF2-40B4-BE49-F238E27FC236}">
                <a16:creationId xmlns:a16="http://schemas.microsoft.com/office/drawing/2014/main" id="{D82D4E51-42A3-3978-41C6-648B4AEDC9A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15BE42-2152-7DE2-4FA6-7A8223AFFE90}"/>
              </a:ext>
            </a:extLst>
          </p:cNvPr>
          <p:cNvSpPr>
            <a:spLocks noGrp="1"/>
          </p:cNvSpPr>
          <p:nvPr>
            <p:ph type="sldNum" sz="quarter" idx="12"/>
          </p:nvPr>
        </p:nvSpPr>
        <p:spPr/>
        <p:txBody>
          <a:bodyPr/>
          <a:lstStyle/>
          <a:p>
            <a:fld id="{A61FEBC7-C43D-40C5-9422-84EE9025800F}" type="slidenum">
              <a:rPr lang="en-US" smtClean="0"/>
              <a:t>‹#›</a:t>
            </a:fld>
            <a:endParaRPr lang="en-US"/>
          </a:p>
        </p:txBody>
      </p:sp>
    </p:spTree>
    <p:extLst>
      <p:ext uri="{BB962C8B-B14F-4D97-AF65-F5344CB8AC3E}">
        <p14:creationId xmlns:p14="http://schemas.microsoft.com/office/powerpoint/2010/main" val="676933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37DC9-ED68-C331-84EC-B87AD31BD3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3B1FF23-C4AE-8DF1-E171-492ED6F716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BEF03B-1F64-F6BC-E756-2D991389C4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3F97C4-42F6-FC29-E38D-EE2117ECF9AD}"/>
              </a:ext>
            </a:extLst>
          </p:cNvPr>
          <p:cNvSpPr>
            <a:spLocks noGrp="1"/>
          </p:cNvSpPr>
          <p:nvPr>
            <p:ph type="dt" sz="half" idx="10"/>
          </p:nvPr>
        </p:nvSpPr>
        <p:spPr/>
        <p:txBody>
          <a:bodyPr/>
          <a:lstStyle/>
          <a:p>
            <a:fld id="{98F894CE-6025-48F4-8EFB-FE9C796A257C}" type="datetimeFigureOut">
              <a:rPr lang="en-US" smtClean="0"/>
              <a:t>11/5/2024</a:t>
            </a:fld>
            <a:endParaRPr lang="en-US"/>
          </a:p>
        </p:txBody>
      </p:sp>
      <p:sp>
        <p:nvSpPr>
          <p:cNvPr id="6" name="Footer Placeholder 5">
            <a:extLst>
              <a:ext uri="{FF2B5EF4-FFF2-40B4-BE49-F238E27FC236}">
                <a16:creationId xmlns:a16="http://schemas.microsoft.com/office/drawing/2014/main" id="{51146256-5E4C-6AC8-C69B-463378005C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4E3875-2C8F-82E1-0847-2BBD85677693}"/>
              </a:ext>
            </a:extLst>
          </p:cNvPr>
          <p:cNvSpPr>
            <a:spLocks noGrp="1"/>
          </p:cNvSpPr>
          <p:nvPr>
            <p:ph type="sldNum" sz="quarter" idx="12"/>
          </p:nvPr>
        </p:nvSpPr>
        <p:spPr/>
        <p:txBody>
          <a:bodyPr/>
          <a:lstStyle/>
          <a:p>
            <a:fld id="{A61FEBC7-C43D-40C5-9422-84EE9025800F}" type="slidenum">
              <a:rPr lang="en-US" smtClean="0"/>
              <a:t>‹#›</a:t>
            </a:fld>
            <a:endParaRPr lang="en-US"/>
          </a:p>
        </p:txBody>
      </p:sp>
    </p:spTree>
    <p:extLst>
      <p:ext uri="{BB962C8B-B14F-4D97-AF65-F5344CB8AC3E}">
        <p14:creationId xmlns:p14="http://schemas.microsoft.com/office/powerpoint/2010/main" val="208319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9F48D-B4E3-81ED-E423-EC8CA055AE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B1DFEF7-3636-7093-7BF2-D1ECAB9157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FE2C638-9155-BD6E-8A30-C36EB7A084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80581F-FD62-64A3-480B-1F1C4FC4AEBE}"/>
              </a:ext>
            </a:extLst>
          </p:cNvPr>
          <p:cNvSpPr>
            <a:spLocks noGrp="1"/>
          </p:cNvSpPr>
          <p:nvPr>
            <p:ph type="dt" sz="half" idx="10"/>
          </p:nvPr>
        </p:nvSpPr>
        <p:spPr/>
        <p:txBody>
          <a:bodyPr/>
          <a:lstStyle/>
          <a:p>
            <a:fld id="{98F894CE-6025-48F4-8EFB-FE9C796A257C}" type="datetimeFigureOut">
              <a:rPr lang="en-US" smtClean="0"/>
              <a:t>11/5/2024</a:t>
            </a:fld>
            <a:endParaRPr lang="en-US"/>
          </a:p>
        </p:txBody>
      </p:sp>
      <p:sp>
        <p:nvSpPr>
          <p:cNvPr id="6" name="Footer Placeholder 5">
            <a:extLst>
              <a:ext uri="{FF2B5EF4-FFF2-40B4-BE49-F238E27FC236}">
                <a16:creationId xmlns:a16="http://schemas.microsoft.com/office/drawing/2014/main" id="{78ECEFC4-29A6-F28D-F27F-C768D64133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EA8871-407B-2303-DCDB-A84293D52686}"/>
              </a:ext>
            </a:extLst>
          </p:cNvPr>
          <p:cNvSpPr>
            <a:spLocks noGrp="1"/>
          </p:cNvSpPr>
          <p:nvPr>
            <p:ph type="sldNum" sz="quarter" idx="12"/>
          </p:nvPr>
        </p:nvSpPr>
        <p:spPr/>
        <p:txBody>
          <a:bodyPr/>
          <a:lstStyle/>
          <a:p>
            <a:fld id="{A61FEBC7-C43D-40C5-9422-84EE9025800F}" type="slidenum">
              <a:rPr lang="en-US" smtClean="0"/>
              <a:t>‹#›</a:t>
            </a:fld>
            <a:endParaRPr lang="en-US"/>
          </a:p>
        </p:txBody>
      </p:sp>
    </p:spTree>
    <p:extLst>
      <p:ext uri="{BB962C8B-B14F-4D97-AF65-F5344CB8AC3E}">
        <p14:creationId xmlns:p14="http://schemas.microsoft.com/office/powerpoint/2010/main" val="2081090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3641C7-EE9B-A985-CA08-8C64AE00A1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7C90E23-466C-970A-2D65-91487D7344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23E263-1B73-21F8-3846-03D5930D49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8F894CE-6025-48F4-8EFB-FE9C796A257C}" type="datetimeFigureOut">
              <a:rPr lang="en-US" smtClean="0"/>
              <a:t>11/5/2024</a:t>
            </a:fld>
            <a:endParaRPr lang="en-US"/>
          </a:p>
        </p:txBody>
      </p:sp>
      <p:sp>
        <p:nvSpPr>
          <p:cNvPr id="5" name="Footer Placeholder 4">
            <a:extLst>
              <a:ext uri="{FF2B5EF4-FFF2-40B4-BE49-F238E27FC236}">
                <a16:creationId xmlns:a16="http://schemas.microsoft.com/office/drawing/2014/main" id="{19783B77-4D73-267B-DA4A-3BF95B5FF9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D2C202C-803A-226D-A494-091AD11B59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61FEBC7-C43D-40C5-9422-84EE9025800F}" type="slidenum">
              <a:rPr lang="en-US" smtClean="0"/>
              <a:t>‹#›</a:t>
            </a:fld>
            <a:endParaRPr lang="en-US"/>
          </a:p>
        </p:txBody>
      </p:sp>
    </p:spTree>
    <p:extLst>
      <p:ext uri="{BB962C8B-B14F-4D97-AF65-F5344CB8AC3E}">
        <p14:creationId xmlns:p14="http://schemas.microsoft.com/office/powerpoint/2010/main" val="8523763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6BB17EC-0EFA-96A2-6B98-629D8CBA383F}"/>
              </a:ext>
            </a:extLst>
          </p:cNvPr>
          <p:cNvSpPr>
            <a:spLocks noGrp="1"/>
          </p:cNvSpPr>
          <p:nvPr>
            <p:ph type="ctrTitle"/>
          </p:nvPr>
        </p:nvSpPr>
        <p:spPr>
          <a:xfrm>
            <a:off x="1314824" y="735106"/>
            <a:ext cx="10053763" cy="2928470"/>
          </a:xfrm>
        </p:spPr>
        <p:txBody>
          <a:bodyPr anchor="b">
            <a:normAutofit/>
          </a:bodyPr>
          <a:lstStyle/>
          <a:p>
            <a:pPr algn="l"/>
            <a:r>
              <a:rPr lang="en-US" sz="4800">
                <a:solidFill>
                  <a:srgbClr val="FFFFFF"/>
                </a:solidFill>
              </a:rPr>
              <a:t>Structured Outputs with Finite State Machines</a:t>
            </a:r>
          </a:p>
        </p:txBody>
      </p:sp>
      <p:sp>
        <p:nvSpPr>
          <p:cNvPr id="3" name="Subtitle 2">
            <a:extLst>
              <a:ext uri="{FF2B5EF4-FFF2-40B4-BE49-F238E27FC236}">
                <a16:creationId xmlns:a16="http://schemas.microsoft.com/office/drawing/2014/main" id="{99EF6929-A0F8-8BEF-06A1-43B1024396F0}"/>
              </a:ext>
            </a:extLst>
          </p:cNvPr>
          <p:cNvSpPr>
            <a:spLocks noGrp="1"/>
          </p:cNvSpPr>
          <p:nvPr>
            <p:ph type="subTitle" idx="1"/>
          </p:nvPr>
        </p:nvSpPr>
        <p:spPr>
          <a:xfrm>
            <a:off x="1350682" y="4870824"/>
            <a:ext cx="10005951" cy="1458258"/>
          </a:xfrm>
        </p:spPr>
        <p:txBody>
          <a:bodyPr anchor="ctr">
            <a:normAutofit/>
          </a:bodyPr>
          <a:lstStyle/>
          <a:p>
            <a:pPr algn="l"/>
            <a:r>
              <a:rPr lang="en-US" b="0" i="0" dirty="0">
                <a:effectLst/>
                <a:latin typeface="Google Sans Text"/>
              </a:rPr>
              <a:t>Controlling LLM Output for Reliable Applications</a:t>
            </a:r>
            <a:endParaRPr lang="en-US"/>
          </a:p>
        </p:txBody>
      </p:sp>
    </p:spTree>
    <p:extLst>
      <p:ext uri="{BB962C8B-B14F-4D97-AF65-F5344CB8AC3E}">
        <p14:creationId xmlns:p14="http://schemas.microsoft.com/office/powerpoint/2010/main" val="357175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26AAB81-05AA-C7EF-770D-304DDB8BD98E}"/>
            </a:ext>
          </a:extLst>
        </p:cNvPr>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6777051C-319B-2E6B-0F3C-DBB8925D6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BE03FD-61FC-3202-1487-2ADD97DB88AE}"/>
              </a:ext>
            </a:extLst>
          </p:cNvPr>
          <p:cNvSpPr>
            <a:spLocks noGrp="1"/>
          </p:cNvSpPr>
          <p:nvPr>
            <p:ph type="title"/>
          </p:nvPr>
        </p:nvSpPr>
        <p:spPr>
          <a:xfrm>
            <a:off x="1136397" y="502022"/>
            <a:ext cx="9982707" cy="704986"/>
          </a:xfrm>
        </p:spPr>
        <p:txBody>
          <a:bodyPr anchor="b">
            <a:noAutofit/>
          </a:bodyPr>
          <a:lstStyle/>
          <a:p>
            <a:r>
              <a:rPr lang="en-US" sz="2800" b="1" i="0" dirty="0">
                <a:effectLst/>
                <a:latin typeface="Google Sans Text"/>
              </a:rPr>
              <a:t>Structured Generation : Selective Multiplication</a:t>
            </a:r>
            <a:endParaRPr lang="en-US" sz="2800" dirty="0">
              <a:effectLst/>
            </a:endParaRPr>
          </a:p>
        </p:txBody>
      </p:sp>
      <p:sp>
        <p:nvSpPr>
          <p:cNvPr id="33" name="Rectangle 32">
            <a:extLst>
              <a:ext uri="{FF2B5EF4-FFF2-40B4-BE49-F238E27FC236}">
                <a16:creationId xmlns:a16="http://schemas.microsoft.com/office/drawing/2014/main" id="{41FAA7B5-28C5-35E4-46D3-A32D3704D1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A0FEF5D-7A5E-91F8-B958-550579FDD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019FB00-FE87-8E6C-1CBF-FB5D11C113A6}"/>
              </a:ext>
            </a:extLst>
          </p:cNvPr>
          <p:cNvSpPr txBox="1"/>
          <p:nvPr/>
        </p:nvSpPr>
        <p:spPr>
          <a:xfrm>
            <a:off x="1136397" y="1758589"/>
            <a:ext cx="4959603" cy="3970318"/>
          </a:xfrm>
          <a:prstGeom prst="rect">
            <a:avLst/>
          </a:prstGeom>
          <a:noFill/>
        </p:spPr>
        <p:txBody>
          <a:bodyPr wrap="square" rtlCol="0">
            <a:spAutoFit/>
          </a:bodyPr>
          <a:lstStyle/>
          <a:p>
            <a:r>
              <a:rPr lang="en-US" dirty="0"/>
              <a:t>In the final layer of an LLM, a large matrix multiplication is performed to convert the internal representation of the text into a probability distribution over the entire vocabulary. </a:t>
            </a:r>
          </a:p>
          <a:p>
            <a:endParaRPr lang="en-US" dirty="0"/>
          </a:p>
          <a:p>
            <a:r>
              <a:rPr lang="en-US" dirty="0"/>
              <a:t>This is computationally expensive, especially when the vocabulary is large. Selective multiplication exploits the fact that in structured generation, we already know many tokens are not allowed. Instead of performing the full matrix multiplication, we only compute scores for the tokens that are actually possible according to the defined structure.</a:t>
            </a:r>
          </a:p>
        </p:txBody>
      </p:sp>
      <p:sp>
        <p:nvSpPr>
          <p:cNvPr id="8" name="TextBox 7">
            <a:extLst>
              <a:ext uri="{FF2B5EF4-FFF2-40B4-BE49-F238E27FC236}">
                <a16:creationId xmlns:a16="http://schemas.microsoft.com/office/drawing/2014/main" id="{BB17B0A4-418F-8189-D961-7850A3742852}"/>
              </a:ext>
            </a:extLst>
          </p:cNvPr>
          <p:cNvSpPr txBox="1"/>
          <p:nvPr/>
        </p:nvSpPr>
        <p:spPr>
          <a:xfrm>
            <a:off x="6812280" y="2551176"/>
            <a:ext cx="4066794" cy="2308324"/>
          </a:xfrm>
          <a:prstGeom prst="rect">
            <a:avLst/>
          </a:prstGeom>
          <a:solidFill>
            <a:schemeClr val="accent1"/>
          </a:solidFill>
        </p:spPr>
        <p:txBody>
          <a:bodyPr wrap="square">
            <a:spAutoFit/>
          </a:bodyPr>
          <a:lstStyle/>
          <a:p>
            <a:r>
              <a:rPr lang="en-US" b="0" i="0" dirty="0">
                <a:solidFill>
                  <a:srgbClr val="E8E8E8"/>
                </a:solidFill>
                <a:effectLst/>
                <a:latin typeface="Google Sans Text"/>
              </a:rPr>
              <a:t>Imagine a scenario where the structure dictates that the next token must be either "name" or "age". </a:t>
            </a:r>
          </a:p>
          <a:p>
            <a:endParaRPr lang="en-US" dirty="0">
              <a:solidFill>
                <a:srgbClr val="E8E8E8"/>
              </a:solidFill>
              <a:latin typeface="Google Sans Text"/>
            </a:endParaRPr>
          </a:p>
          <a:p>
            <a:r>
              <a:rPr lang="en-US" b="0" i="0" dirty="0">
                <a:solidFill>
                  <a:srgbClr val="E8E8E8"/>
                </a:solidFill>
                <a:effectLst/>
                <a:latin typeface="Google Sans Text"/>
              </a:rPr>
              <a:t>Selective multiplication would only perform the calculations needed to get the scores for these two tokens, ignoring the rest of the vocabulary.</a:t>
            </a:r>
            <a:endParaRPr lang="en-US" dirty="0"/>
          </a:p>
        </p:txBody>
      </p:sp>
    </p:spTree>
    <p:extLst>
      <p:ext uri="{BB962C8B-B14F-4D97-AF65-F5344CB8AC3E}">
        <p14:creationId xmlns:p14="http://schemas.microsoft.com/office/powerpoint/2010/main" val="3692589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5FF6CAC-C785-60F2-C02F-C51D73702DDE}"/>
            </a:ext>
          </a:extLst>
        </p:cNvPr>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EB0A412A-B941-1EA0-7DB6-9486D42913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192612-AF7D-9F35-4848-BE2A43B0D6B0}"/>
              </a:ext>
            </a:extLst>
          </p:cNvPr>
          <p:cNvSpPr>
            <a:spLocks noGrp="1"/>
          </p:cNvSpPr>
          <p:nvPr>
            <p:ph type="title"/>
          </p:nvPr>
        </p:nvSpPr>
        <p:spPr>
          <a:xfrm>
            <a:off x="1136397" y="502022"/>
            <a:ext cx="9982707" cy="704986"/>
          </a:xfrm>
        </p:spPr>
        <p:txBody>
          <a:bodyPr anchor="b">
            <a:noAutofit/>
          </a:bodyPr>
          <a:lstStyle/>
          <a:p>
            <a:r>
              <a:rPr lang="en-US" sz="2800" b="1" i="0" dirty="0">
                <a:effectLst/>
                <a:latin typeface="Google Sans Text"/>
              </a:rPr>
              <a:t>Structured Generation : Coalescence </a:t>
            </a:r>
            <a:endParaRPr lang="en-US" sz="2800" dirty="0">
              <a:effectLst/>
            </a:endParaRPr>
          </a:p>
        </p:txBody>
      </p:sp>
      <p:sp>
        <p:nvSpPr>
          <p:cNvPr id="33" name="Rectangle 32">
            <a:extLst>
              <a:ext uri="{FF2B5EF4-FFF2-40B4-BE49-F238E27FC236}">
                <a16:creationId xmlns:a16="http://schemas.microsoft.com/office/drawing/2014/main" id="{53E8862F-43EF-CA04-E60A-6F978629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7AFAB7D-6714-1654-9774-B5CF240FED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4B5A86E-3F37-637C-7F46-53026B7BC3A9}"/>
              </a:ext>
            </a:extLst>
          </p:cNvPr>
          <p:cNvSpPr txBox="1"/>
          <p:nvPr/>
        </p:nvSpPr>
        <p:spPr>
          <a:xfrm>
            <a:off x="1136397" y="1758589"/>
            <a:ext cx="4959603" cy="2862322"/>
          </a:xfrm>
          <a:prstGeom prst="rect">
            <a:avLst/>
          </a:prstGeom>
          <a:noFill/>
        </p:spPr>
        <p:txBody>
          <a:bodyPr wrap="square" rtlCol="0">
            <a:spAutoFit/>
          </a:bodyPr>
          <a:lstStyle/>
          <a:p>
            <a:r>
              <a:rPr lang="en-US" dirty="0"/>
              <a:t>LLMs use </a:t>
            </a:r>
            <a:r>
              <a:rPr lang="en-US" dirty="0" err="1"/>
              <a:t>subword</a:t>
            </a:r>
            <a:r>
              <a:rPr lang="en-US" dirty="0"/>
              <a:t> tokens, leading to multiple possible paths in the structure's finite-state machine (FSM) that generate the same output string. Each FSM transition requires an expensive LLM call.</a:t>
            </a:r>
          </a:p>
          <a:p>
            <a:endParaRPr lang="en-US" dirty="0"/>
          </a:p>
          <a:p>
            <a:r>
              <a:rPr lang="en-US" b="0" i="0" dirty="0">
                <a:effectLst/>
                <a:latin typeface="Google Sans Text"/>
              </a:rPr>
              <a:t>Coalescence identifies and merges these redundant paths. It appends the longest matching token (shortest word), skipping unnecessary LLM calls.</a:t>
            </a:r>
            <a:endParaRPr lang="en-US" dirty="0"/>
          </a:p>
        </p:txBody>
      </p:sp>
      <p:sp>
        <p:nvSpPr>
          <p:cNvPr id="8" name="TextBox 7">
            <a:extLst>
              <a:ext uri="{FF2B5EF4-FFF2-40B4-BE49-F238E27FC236}">
                <a16:creationId xmlns:a16="http://schemas.microsoft.com/office/drawing/2014/main" id="{D1E2D3F5-4B0E-92FD-699B-2B0A47A382A5}"/>
              </a:ext>
            </a:extLst>
          </p:cNvPr>
          <p:cNvSpPr txBox="1"/>
          <p:nvPr/>
        </p:nvSpPr>
        <p:spPr>
          <a:xfrm>
            <a:off x="6793992" y="2075688"/>
            <a:ext cx="4066794" cy="3139321"/>
          </a:xfrm>
          <a:prstGeom prst="rect">
            <a:avLst/>
          </a:prstGeom>
          <a:solidFill>
            <a:schemeClr val="accent1"/>
          </a:solidFill>
        </p:spPr>
        <p:txBody>
          <a:bodyPr wrap="square">
            <a:spAutoFit/>
          </a:bodyPr>
          <a:lstStyle/>
          <a:p>
            <a:r>
              <a:rPr lang="en-US" b="0" i="0" dirty="0">
                <a:solidFill>
                  <a:srgbClr val="E8E8E8"/>
                </a:solidFill>
                <a:effectLst/>
                <a:latin typeface="Google Sans Text"/>
              </a:rPr>
              <a:t>Example: Generating the word "name" might involve these paths (and LLM calls):</a:t>
            </a:r>
          </a:p>
          <a:p>
            <a:endParaRPr lang="en-US" b="0" i="0" dirty="0">
              <a:solidFill>
                <a:srgbClr val="E8E8E8"/>
              </a:solidFill>
              <a:effectLst/>
              <a:latin typeface="Google Sans Text"/>
            </a:endParaRPr>
          </a:p>
          <a:p>
            <a:pPr marL="285750" indent="-285750">
              <a:buFont typeface="Arial" panose="020B0604020202020204" pitchFamily="34" charset="0"/>
              <a:buChar char="•"/>
            </a:pPr>
            <a:r>
              <a:rPr lang="en-US" b="0" i="0" dirty="0">
                <a:solidFill>
                  <a:srgbClr val="E8E8E8"/>
                </a:solidFill>
                <a:effectLst/>
                <a:latin typeface="Google Sans Text"/>
              </a:rPr>
              <a:t>["n", "</a:t>
            </a:r>
            <a:r>
              <a:rPr lang="en-US" b="0" i="0" dirty="0" err="1">
                <a:solidFill>
                  <a:srgbClr val="E8E8E8"/>
                </a:solidFill>
                <a:effectLst/>
                <a:latin typeface="Google Sans Text"/>
              </a:rPr>
              <a:t>ame</a:t>
            </a:r>
            <a:r>
              <a:rPr lang="en-US" b="0" i="0" dirty="0">
                <a:solidFill>
                  <a:srgbClr val="E8E8E8"/>
                </a:solidFill>
                <a:effectLst/>
                <a:latin typeface="Google Sans Text"/>
              </a:rPr>
              <a:t>"] (2 calls)</a:t>
            </a:r>
          </a:p>
          <a:p>
            <a:pPr marL="285750" indent="-285750">
              <a:buFont typeface="Arial" panose="020B0604020202020204" pitchFamily="34" charset="0"/>
              <a:buChar char="•"/>
            </a:pPr>
            <a:r>
              <a:rPr lang="en-US" b="0" i="0" dirty="0">
                <a:solidFill>
                  <a:srgbClr val="E8E8E8"/>
                </a:solidFill>
                <a:effectLst/>
                <a:latin typeface="Google Sans Text"/>
              </a:rPr>
              <a:t>["</a:t>
            </a:r>
            <a:r>
              <a:rPr lang="en-US" b="0" i="0" dirty="0" err="1">
                <a:solidFill>
                  <a:srgbClr val="E8E8E8"/>
                </a:solidFill>
                <a:effectLst/>
                <a:latin typeface="Google Sans Text"/>
              </a:rPr>
              <a:t>na</a:t>
            </a:r>
            <a:r>
              <a:rPr lang="en-US" b="0" i="0" dirty="0">
                <a:solidFill>
                  <a:srgbClr val="E8E8E8"/>
                </a:solidFill>
                <a:effectLst/>
                <a:latin typeface="Google Sans Text"/>
              </a:rPr>
              <a:t>", "me"] (2 calls)</a:t>
            </a:r>
          </a:p>
          <a:p>
            <a:pPr marL="285750" indent="-285750">
              <a:buFont typeface="Arial" panose="020B0604020202020204" pitchFamily="34" charset="0"/>
              <a:buChar char="•"/>
            </a:pPr>
            <a:r>
              <a:rPr lang="en-US" b="0" i="0" dirty="0">
                <a:solidFill>
                  <a:srgbClr val="E8E8E8"/>
                </a:solidFill>
                <a:effectLst/>
                <a:latin typeface="Google Sans Text"/>
              </a:rPr>
              <a:t>["name"] (1 call)</a:t>
            </a:r>
          </a:p>
          <a:p>
            <a:pPr marL="285750" indent="-285750">
              <a:buFont typeface="Arial" panose="020B0604020202020204" pitchFamily="34" charset="0"/>
              <a:buChar char="•"/>
            </a:pPr>
            <a:endParaRPr lang="en-US" dirty="0">
              <a:solidFill>
                <a:srgbClr val="E8E8E8"/>
              </a:solidFill>
              <a:latin typeface="Google Sans Text"/>
            </a:endParaRPr>
          </a:p>
          <a:p>
            <a:r>
              <a:rPr lang="en-US" dirty="0">
                <a:solidFill>
                  <a:schemeClr val="bg1"/>
                </a:solidFill>
              </a:rPr>
              <a:t>In our example: Coalescence would directly append "name", reducing 5 potential calls to 1!</a:t>
            </a:r>
          </a:p>
          <a:p>
            <a:endParaRPr lang="en-US" dirty="0"/>
          </a:p>
        </p:txBody>
      </p:sp>
    </p:spTree>
    <p:extLst>
      <p:ext uri="{BB962C8B-B14F-4D97-AF65-F5344CB8AC3E}">
        <p14:creationId xmlns:p14="http://schemas.microsoft.com/office/powerpoint/2010/main" val="2708723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0796B9A-9436-A716-5597-0525FBEE9FE9}"/>
            </a:ext>
          </a:extLst>
        </p:cNvPr>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DCF3F6-F1E2-9A3A-DDC6-D6718FA2F3B2}"/>
              </a:ext>
            </a:extLst>
          </p:cNvPr>
          <p:cNvSpPr>
            <a:spLocks noGrp="1"/>
          </p:cNvSpPr>
          <p:nvPr>
            <p:ph type="title"/>
          </p:nvPr>
        </p:nvSpPr>
        <p:spPr>
          <a:xfrm>
            <a:off x="1136397" y="635277"/>
            <a:ext cx="5323715" cy="1135340"/>
          </a:xfrm>
        </p:spPr>
        <p:txBody>
          <a:bodyPr vert="horz" lIns="91440" tIns="45720" rIns="91440" bIns="45720" rtlCol="0" anchor="b">
            <a:normAutofit/>
          </a:bodyPr>
          <a:lstStyle/>
          <a:p>
            <a:r>
              <a:rPr lang="en-US" sz="3200" b="1" i="0" kern="1200" dirty="0">
                <a:solidFill>
                  <a:schemeClr val="tx1"/>
                </a:solidFill>
                <a:effectLst/>
                <a:latin typeface="+mj-lt"/>
                <a:ea typeface="+mj-ea"/>
                <a:cs typeface="+mj-cs"/>
              </a:rPr>
              <a:t>A more complex example : Atomic Captioning Pipeline </a:t>
            </a:r>
            <a:endParaRPr lang="en-US" sz="3200" kern="1200" dirty="0">
              <a:solidFill>
                <a:schemeClr val="tx1"/>
              </a:solidFill>
              <a:effectLst/>
              <a:latin typeface="+mj-lt"/>
              <a:ea typeface="+mj-ea"/>
              <a:cs typeface="+mj-cs"/>
            </a:endParaRPr>
          </a:p>
        </p:txBody>
      </p:sp>
      <p:sp>
        <p:nvSpPr>
          <p:cNvPr id="6" name="TextBox 5">
            <a:extLst>
              <a:ext uri="{FF2B5EF4-FFF2-40B4-BE49-F238E27FC236}">
                <a16:creationId xmlns:a16="http://schemas.microsoft.com/office/drawing/2014/main" id="{D870F512-C828-E168-C529-C9490F87A899}"/>
              </a:ext>
            </a:extLst>
          </p:cNvPr>
          <p:cNvSpPr txBox="1"/>
          <p:nvPr/>
        </p:nvSpPr>
        <p:spPr>
          <a:xfrm>
            <a:off x="1144923" y="2405894"/>
            <a:ext cx="5315189" cy="3535083"/>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600" b="1">
                <a:effectLst/>
              </a:rPr>
              <a:t>Goal:</a:t>
            </a:r>
            <a:r>
              <a:rPr lang="en-US" sz="1600">
                <a:effectLst/>
              </a:rPr>
              <a:t> Generate a detailed caption for an image that includes multiple levels of information, such as object identification, relationships, attributes, and scene context. Then we want to create both a simple and dense caption using these atomic elements.</a:t>
            </a:r>
          </a:p>
          <a:p>
            <a:pPr indent="-228600">
              <a:lnSpc>
                <a:spcPct val="90000"/>
              </a:lnSpc>
              <a:spcAft>
                <a:spcPts val="600"/>
              </a:spcAft>
              <a:buFont typeface="Arial" panose="020B0604020202020204" pitchFamily="34" charset="0"/>
              <a:buChar char="•"/>
            </a:pPr>
            <a:endParaRPr lang="en-US" sz="1600">
              <a:effectLst/>
            </a:endParaRPr>
          </a:p>
          <a:p>
            <a:pPr indent="-228600">
              <a:lnSpc>
                <a:spcPct val="90000"/>
              </a:lnSpc>
              <a:spcAft>
                <a:spcPts val="600"/>
              </a:spcAft>
              <a:buFont typeface="Arial" panose="020B0604020202020204" pitchFamily="34" charset="0"/>
              <a:buChar char="•"/>
            </a:pPr>
            <a:r>
              <a:rPr lang="en-US" sz="1600" b="1">
                <a:effectLst/>
              </a:rPr>
              <a:t>Example:</a:t>
            </a:r>
            <a:r>
              <a:rPr lang="en-US" sz="1600">
                <a:effectLst/>
              </a:rPr>
              <a:t> An image of a dog chasing a ball in a park. The atomic caption might include:</a:t>
            </a:r>
          </a:p>
          <a:p>
            <a:pPr marL="285750" indent="-228600">
              <a:lnSpc>
                <a:spcPct val="90000"/>
              </a:lnSpc>
              <a:spcAft>
                <a:spcPts val="600"/>
              </a:spcAft>
              <a:buFont typeface="Arial" panose="020B0604020202020204" pitchFamily="34" charset="0"/>
              <a:buChar char="•"/>
            </a:pPr>
            <a:r>
              <a:rPr lang="en-US" sz="1600" b="1">
                <a:effectLst/>
              </a:rPr>
              <a:t>Entities:</a:t>
            </a:r>
            <a:r>
              <a:rPr lang="en-US" sz="1600">
                <a:effectLst/>
              </a:rPr>
              <a:t> Dog, ball, park, grass, trees.</a:t>
            </a:r>
          </a:p>
          <a:p>
            <a:pPr marL="285750" indent="-228600">
              <a:lnSpc>
                <a:spcPct val="90000"/>
              </a:lnSpc>
              <a:spcAft>
                <a:spcPts val="600"/>
              </a:spcAft>
              <a:buFont typeface="Arial" panose="020B0604020202020204" pitchFamily="34" charset="0"/>
              <a:buChar char="•"/>
            </a:pPr>
            <a:r>
              <a:rPr lang="en-US" sz="1600" b="1">
                <a:effectLst/>
              </a:rPr>
              <a:t>Relationships:</a:t>
            </a:r>
            <a:r>
              <a:rPr lang="en-US" sz="1600">
                <a:effectLst/>
              </a:rPr>
              <a:t> The dog is chasing the ball.</a:t>
            </a:r>
          </a:p>
          <a:p>
            <a:pPr marL="285750" indent="-228600">
              <a:lnSpc>
                <a:spcPct val="90000"/>
              </a:lnSpc>
              <a:spcAft>
                <a:spcPts val="600"/>
              </a:spcAft>
              <a:buFont typeface="Arial" panose="020B0604020202020204" pitchFamily="34" charset="0"/>
              <a:buChar char="•"/>
            </a:pPr>
            <a:r>
              <a:rPr lang="en-US" sz="1600" b="1">
                <a:effectLst/>
              </a:rPr>
              <a:t>Attributes:</a:t>
            </a:r>
            <a:r>
              <a:rPr lang="en-US" sz="1600">
                <a:effectLst/>
              </a:rPr>
              <a:t> The dog is brown and white. The ball is red.</a:t>
            </a:r>
          </a:p>
          <a:p>
            <a:pPr marL="285750" indent="-228600">
              <a:lnSpc>
                <a:spcPct val="90000"/>
              </a:lnSpc>
              <a:spcAft>
                <a:spcPts val="600"/>
              </a:spcAft>
              <a:buFont typeface="Arial" panose="020B0604020202020204" pitchFamily="34" charset="0"/>
              <a:buChar char="•"/>
            </a:pPr>
            <a:r>
              <a:rPr lang="en-US" sz="1600" b="1">
                <a:effectLst/>
              </a:rPr>
              <a:t>Context:</a:t>
            </a:r>
            <a:r>
              <a:rPr lang="en-US" sz="1600">
                <a:effectLst/>
              </a:rPr>
              <a:t> It is a sunny day. The park is crowded.</a:t>
            </a:r>
          </a:p>
          <a:p>
            <a:pPr indent="-228600">
              <a:lnSpc>
                <a:spcPct val="90000"/>
              </a:lnSpc>
              <a:spcAft>
                <a:spcPts val="600"/>
              </a:spcAft>
              <a:buFont typeface="Arial" panose="020B0604020202020204" pitchFamily="34" charset="0"/>
              <a:buChar char="•"/>
            </a:pPr>
            <a:endParaRPr lang="en-US" sz="1600"/>
          </a:p>
        </p:txBody>
      </p:sp>
      <p:sp>
        <p:nvSpPr>
          <p:cNvPr id="41" name="Rectangle 40">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2662B0F8-F272-0E96-D8F3-76B350FA4461}"/>
              </a:ext>
            </a:extLst>
          </p:cNvPr>
          <p:cNvPicPr>
            <a:picLocks noChangeAspect="1"/>
          </p:cNvPicPr>
          <p:nvPr/>
        </p:nvPicPr>
        <p:blipFill>
          <a:blip r:embed="rId2"/>
          <a:stretch>
            <a:fillRect/>
          </a:stretch>
        </p:blipFill>
        <p:spPr>
          <a:xfrm>
            <a:off x="7252993" y="909081"/>
            <a:ext cx="3816477" cy="5071731"/>
          </a:xfrm>
          <a:prstGeom prst="rect">
            <a:avLst/>
          </a:prstGeom>
        </p:spPr>
      </p:pic>
    </p:spTree>
    <p:extLst>
      <p:ext uri="{BB962C8B-B14F-4D97-AF65-F5344CB8AC3E}">
        <p14:creationId xmlns:p14="http://schemas.microsoft.com/office/powerpoint/2010/main" val="1916801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7FFA502-B4F4-0FA4-5ED7-FA91DAE7A45E}"/>
            </a:ext>
          </a:extLst>
        </p:cNvPr>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F3916E81-E067-D329-9276-25F8B74913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8ED08B-4D0C-7D05-979A-C89336BA36B2}"/>
              </a:ext>
            </a:extLst>
          </p:cNvPr>
          <p:cNvSpPr>
            <a:spLocks noGrp="1"/>
          </p:cNvSpPr>
          <p:nvPr>
            <p:ph type="title"/>
          </p:nvPr>
        </p:nvSpPr>
        <p:spPr>
          <a:xfrm>
            <a:off x="1136397" y="502022"/>
            <a:ext cx="9982707" cy="704986"/>
          </a:xfrm>
        </p:spPr>
        <p:txBody>
          <a:bodyPr anchor="b">
            <a:noAutofit/>
          </a:bodyPr>
          <a:lstStyle/>
          <a:p>
            <a:r>
              <a:rPr lang="en-US" sz="2800" b="1" dirty="0">
                <a:latin typeface="Google Sans Text"/>
              </a:rPr>
              <a:t>Atomic Caption Pipeline : Structures</a:t>
            </a:r>
            <a:endParaRPr lang="en-US" sz="2800" dirty="0">
              <a:effectLst/>
            </a:endParaRPr>
          </a:p>
        </p:txBody>
      </p:sp>
      <p:sp>
        <p:nvSpPr>
          <p:cNvPr id="33" name="Rectangle 32">
            <a:extLst>
              <a:ext uri="{FF2B5EF4-FFF2-40B4-BE49-F238E27FC236}">
                <a16:creationId xmlns:a16="http://schemas.microsoft.com/office/drawing/2014/main" id="{F69762D2-5156-4945-C232-2D150AF71B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BEFBC3F-C600-7A4E-E119-FC89EEEE43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77041E6-EC8B-9B4E-B5B4-E387DF231A4C}"/>
              </a:ext>
            </a:extLst>
          </p:cNvPr>
          <p:cNvPicPr>
            <a:picLocks noChangeAspect="1"/>
          </p:cNvPicPr>
          <p:nvPr/>
        </p:nvPicPr>
        <p:blipFill>
          <a:blip r:embed="rId2"/>
          <a:stretch>
            <a:fillRect/>
          </a:stretch>
        </p:blipFill>
        <p:spPr>
          <a:xfrm>
            <a:off x="2990416" y="1471207"/>
            <a:ext cx="6211167" cy="885949"/>
          </a:xfrm>
          <a:prstGeom prst="rect">
            <a:avLst/>
          </a:prstGeom>
        </p:spPr>
      </p:pic>
      <p:pic>
        <p:nvPicPr>
          <p:cNvPr id="7" name="Picture 6">
            <a:extLst>
              <a:ext uri="{FF2B5EF4-FFF2-40B4-BE49-F238E27FC236}">
                <a16:creationId xmlns:a16="http://schemas.microsoft.com/office/drawing/2014/main" id="{C1FCF9B2-0560-A96C-A529-46B9D5A0DDE8}"/>
              </a:ext>
            </a:extLst>
          </p:cNvPr>
          <p:cNvPicPr>
            <a:picLocks noChangeAspect="1"/>
          </p:cNvPicPr>
          <p:nvPr/>
        </p:nvPicPr>
        <p:blipFill>
          <a:blip r:embed="rId3"/>
          <a:stretch>
            <a:fillRect/>
          </a:stretch>
        </p:blipFill>
        <p:spPr>
          <a:xfrm>
            <a:off x="861708" y="2621356"/>
            <a:ext cx="6201640" cy="3439005"/>
          </a:xfrm>
          <a:prstGeom prst="rect">
            <a:avLst/>
          </a:prstGeom>
        </p:spPr>
      </p:pic>
      <p:pic>
        <p:nvPicPr>
          <p:cNvPr id="10" name="Picture 9">
            <a:extLst>
              <a:ext uri="{FF2B5EF4-FFF2-40B4-BE49-F238E27FC236}">
                <a16:creationId xmlns:a16="http://schemas.microsoft.com/office/drawing/2014/main" id="{C98985A0-73F2-EB03-CE2A-03C93502F824}"/>
              </a:ext>
            </a:extLst>
          </p:cNvPr>
          <p:cNvPicPr>
            <a:picLocks noChangeAspect="1"/>
          </p:cNvPicPr>
          <p:nvPr/>
        </p:nvPicPr>
        <p:blipFill>
          <a:blip r:embed="rId4"/>
          <a:stretch>
            <a:fillRect/>
          </a:stretch>
        </p:blipFill>
        <p:spPr>
          <a:xfrm>
            <a:off x="8001255" y="3305175"/>
            <a:ext cx="2553056" cy="1810003"/>
          </a:xfrm>
          <a:prstGeom prst="rect">
            <a:avLst/>
          </a:prstGeom>
        </p:spPr>
      </p:pic>
    </p:spTree>
    <p:extLst>
      <p:ext uri="{BB962C8B-B14F-4D97-AF65-F5344CB8AC3E}">
        <p14:creationId xmlns:p14="http://schemas.microsoft.com/office/powerpoint/2010/main" val="3056572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053E1D1-97B7-E4D1-18D0-45991EC81B5D}"/>
            </a:ext>
          </a:extLst>
        </p:cNvPr>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20B85AE6-0F2D-C272-BAA7-5FFFFC59F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4517B5-4368-F90D-A3BB-BFE940F42863}"/>
              </a:ext>
            </a:extLst>
          </p:cNvPr>
          <p:cNvSpPr>
            <a:spLocks noGrp="1"/>
          </p:cNvSpPr>
          <p:nvPr>
            <p:ph type="title"/>
          </p:nvPr>
        </p:nvSpPr>
        <p:spPr>
          <a:xfrm>
            <a:off x="1136397" y="502022"/>
            <a:ext cx="5761681" cy="704986"/>
          </a:xfrm>
        </p:spPr>
        <p:txBody>
          <a:bodyPr anchor="b">
            <a:noAutofit/>
          </a:bodyPr>
          <a:lstStyle/>
          <a:p>
            <a:r>
              <a:rPr lang="en-US" sz="2800" b="1" dirty="0">
                <a:latin typeface="Google Sans Text"/>
              </a:rPr>
              <a:t>Atomic Caption Pipeline : Instruction</a:t>
            </a:r>
            <a:endParaRPr lang="en-US" sz="2800" dirty="0">
              <a:effectLst/>
            </a:endParaRPr>
          </a:p>
        </p:txBody>
      </p:sp>
      <p:sp>
        <p:nvSpPr>
          <p:cNvPr id="33" name="Rectangle 32">
            <a:extLst>
              <a:ext uri="{FF2B5EF4-FFF2-40B4-BE49-F238E27FC236}">
                <a16:creationId xmlns:a16="http://schemas.microsoft.com/office/drawing/2014/main" id="{B1741A42-9AF9-49B8-9D40-FEB95DBA5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9A4EF58-2B42-B102-9C1A-8B90356E16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84D7B07-4FD4-3C5C-81F3-26B9551BFFA4}"/>
              </a:ext>
            </a:extLst>
          </p:cNvPr>
          <p:cNvPicPr>
            <a:picLocks noChangeAspect="1"/>
          </p:cNvPicPr>
          <p:nvPr/>
        </p:nvPicPr>
        <p:blipFill>
          <a:blip r:embed="rId2"/>
          <a:stretch>
            <a:fillRect/>
          </a:stretch>
        </p:blipFill>
        <p:spPr>
          <a:xfrm>
            <a:off x="6898078" y="695539"/>
            <a:ext cx="4900626" cy="5466921"/>
          </a:xfrm>
          <a:prstGeom prst="rect">
            <a:avLst/>
          </a:prstGeom>
        </p:spPr>
      </p:pic>
      <p:sp>
        <p:nvSpPr>
          <p:cNvPr id="6" name="TextBox 5">
            <a:extLst>
              <a:ext uri="{FF2B5EF4-FFF2-40B4-BE49-F238E27FC236}">
                <a16:creationId xmlns:a16="http://schemas.microsoft.com/office/drawing/2014/main" id="{1FE9D42B-ACD0-2027-A470-08FA07147F64}"/>
              </a:ext>
            </a:extLst>
          </p:cNvPr>
          <p:cNvSpPr txBox="1"/>
          <p:nvPr/>
        </p:nvSpPr>
        <p:spPr>
          <a:xfrm>
            <a:off x="1352550" y="1445347"/>
            <a:ext cx="4657725" cy="3970318"/>
          </a:xfrm>
          <a:prstGeom prst="rect">
            <a:avLst/>
          </a:prstGeom>
          <a:noFill/>
        </p:spPr>
        <p:txBody>
          <a:bodyPr wrap="square" rtlCol="0">
            <a:spAutoFit/>
          </a:bodyPr>
          <a:lstStyle/>
          <a:p>
            <a:r>
              <a:rPr lang="en-US" dirty="0"/>
              <a:t>The prompt is still an important part of the structured generation process, however it is now responsible for significantly less and can be focused on driving the content of the response instead of the structure. </a:t>
            </a:r>
          </a:p>
          <a:p>
            <a:endParaRPr lang="en-US" dirty="0"/>
          </a:p>
          <a:p>
            <a:r>
              <a:rPr lang="en-US" dirty="0"/>
              <a:t>Here we focus on giving the </a:t>
            </a:r>
            <a:r>
              <a:rPr lang="en-US" dirty="0" err="1"/>
              <a:t>llm</a:t>
            </a:r>
            <a:r>
              <a:rPr lang="en-US" dirty="0"/>
              <a:t> :</a:t>
            </a:r>
          </a:p>
          <a:p>
            <a:pPr marL="285750" indent="-285750">
              <a:buFont typeface="Arial" panose="020B0604020202020204" pitchFamily="34" charset="0"/>
              <a:buChar char="•"/>
            </a:pPr>
            <a:r>
              <a:rPr lang="en-US" dirty="0"/>
              <a:t>an agent role</a:t>
            </a:r>
          </a:p>
          <a:p>
            <a:pPr marL="285750" indent="-285750">
              <a:buFont typeface="Arial" panose="020B0604020202020204" pitchFamily="34" charset="0"/>
              <a:buChar char="•"/>
            </a:pPr>
            <a:r>
              <a:rPr lang="en-US" dirty="0"/>
              <a:t>details about what we want for each tag category</a:t>
            </a:r>
          </a:p>
          <a:p>
            <a:pPr marL="285750" indent="-285750">
              <a:buFont typeface="Arial" panose="020B0604020202020204" pitchFamily="34" charset="0"/>
              <a:buChar char="•"/>
            </a:pPr>
            <a:r>
              <a:rPr lang="en-US" dirty="0"/>
              <a:t>examples showing a simple graph relationship.</a:t>
            </a:r>
          </a:p>
          <a:p>
            <a:pPr marL="285750" indent="-285750">
              <a:buFont typeface="Arial" panose="020B0604020202020204" pitchFamily="34" charset="0"/>
              <a:buChar char="•"/>
            </a:pPr>
            <a:r>
              <a:rPr lang="en-US" dirty="0"/>
              <a:t>Instructions for what we mean by “Short Caption” and “Dense Caption” </a:t>
            </a:r>
          </a:p>
        </p:txBody>
      </p:sp>
    </p:spTree>
    <p:extLst>
      <p:ext uri="{BB962C8B-B14F-4D97-AF65-F5344CB8AC3E}">
        <p14:creationId xmlns:p14="http://schemas.microsoft.com/office/powerpoint/2010/main" val="909943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0CF33CD-9819-7978-7D75-BA6B8E4A8D4A}"/>
            </a:ext>
          </a:extLst>
        </p:cNvPr>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F38EB125-27DE-6359-3C52-5AAEE2BE76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0CB8F3-3CF7-9512-B1DE-CC343C8E727F}"/>
              </a:ext>
            </a:extLst>
          </p:cNvPr>
          <p:cNvSpPr>
            <a:spLocks noGrp="1"/>
          </p:cNvSpPr>
          <p:nvPr>
            <p:ph type="title"/>
          </p:nvPr>
        </p:nvSpPr>
        <p:spPr>
          <a:xfrm>
            <a:off x="1136397" y="379174"/>
            <a:ext cx="5761681" cy="704986"/>
          </a:xfrm>
        </p:spPr>
        <p:txBody>
          <a:bodyPr anchor="b">
            <a:noAutofit/>
          </a:bodyPr>
          <a:lstStyle/>
          <a:p>
            <a:r>
              <a:rPr lang="en-US" sz="2800" b="1" dirty="0">
                <a:latin typeface="Google Sans Text"/>
              </a:rPr>
              <a:t>Atomic Caption Pipeline : Result</a:t>
            </a:r>
            <a:endParaRPr lang="en-US" sz="2800" dirty="0">
              <a:effectLst/>
            </a:endParaRPr>
          </a:p>
        </p:txBody>
      </p:sp>
      <p:sp>
        <p:nvSpPr>
          <p:cNvPr id="33" name="Rectangle 32">
            <a:extLst>
              <a:ext uri="{FF2B5EF4-FFF2-40B4-BE49-F238E27FC236}">
                <a16:creationId xmlns:a16="http://schemas.microsoft.com/office/drawing/2014/main" id="{C9FA6B36-A6E9-246D-DC3D-BA9B89BC1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D87C36F-C851-571A-B1EB-4346A114DD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A2CD50B-F0B1-DAB1-2446-95D565CDEDFC}"/>
              </a:ext>
            </a:extLst>
          </p:cNvPr>
          <p:cNvSpPr txBox="1"/>
          <p:nvPr/>
        </p:nvSpPr>
        <p:spPr>
          <a:xfrm>
            <a:off x="6898078" y="987551"/>
            <a:ext cx="4778810" cy="5262979"/>
          </a:xfrm>
          <a:prstGeom prst="rect">
            <a:avLst/>
          </a:prstGeom>
          <a:noFill/>
        </p:spPr>
        <p:txBody>
          <a:bodyPr wrap="square">
            <a:spAutoFit/>
          </a:bodyPr>
          <a:lstStyle/>
          <a:p>
            <a:r>
              <a:rPr lang="en-US" sz="1050" dirty="0"/>
              <a:t>{'</a:t>
            </a:r>
            <a:r>
              <a:rPr lang="en-US" sz="1050" dirty="0" err="1"/>
              <a:t>tags_list</a:t>
            </a:r>
            <a:r>
              <a:rPr lang="en-US" sz="1050" dirty="0"/>
              <a:t>': [{'tag': 'astronaut',</a:t>
            </a:r>
          </a:p>
          <a:p>
            <a:r>
              <a:rPr lang="en-US" sz="1050" dirty="0"/>
              <a:t>   'category': &lt;</a:t>
            </a:r>
            <a:r>
              <a:rPr lang="en-US" sz="1050" dirty="0" err="1"/>
              <a:t>TagType.ENTITY</a:t>
            </a:r>
            <a:r>
              <a:rPr lang="en-US" sz="1050" dirty="0"/>
              <a:t>: 'Entity'&gt;,</a:t>
            </a:r>
          </a:p>
          <a:p>
            <a:r>
              <a:rPr lang="en-US" sz="1050" dirty="0"/>
              <a:t>   'confidence': 0.99},</a:t>
            </a:r>
          </a:p>
          <a:p>
            <a:r>
              <a:rPr lang="en-US" sz="1050" dirty="0"/>
              <a:t>  {'tag': 'moon', 'category': &lt;</a:t>
            </a:r>
            <a:r>
              <a:rPr lang="en-US" sz="1050" dirty="0" err="1"/>
              <a:t>TagType.ENTITY</a:t>
            </a:r>
            <a:r>
              <a:rPr lang="en-US" sz="1050" dirty="0"/>
              <a:t>: 'Entity'&gt;, 'confidence': 0.98},</a:t>
            </a:r>
          </a:p>
          <a:p>
            <a:r>
              <a:rPr lang="en-US" sz="1050" dirty="0"/>
              <a:t>  {'tag': 'space suit',</a:t>
            </a:r>
          </a:p>
          <a:p>
            <a:r>
              <a:rPr lang="en-US" sz="1050" dirty="0"/>
              <a:t>   'category': &lt;</a:t>
            </a:r>
            <a:r>
              <a:rPr lang="en-US" sz="1050" dirty="0" err="1"/>
              <a:t>TagType.ATTRIBUTE</a:t>
            </a:r>
            <a:r>
              <a:rPr lang="en-US" sz="1050" dirty="0"/>
              <a:t>: 'Attribute'&gt;,</a:t>
            </a:r>
          </a:p>
          <a:p>
            <a:r>
              <a:rPr lang="en-US" sz="1050" dirty="0"/>
              <a:t>   'confidence': 0.97},</a:t>
            </a:r>
          </a:p>
          <a:p>
            <a:r>
              <a:rPr lang="en-US" sz="1050" dirty="0"/>
              <a:t>  {'tag': 'lunar module',</a:t>
            </a:r>
          </a:p>
          <a:p>
            <a:r>
              <a:rPr lang="en-US" sz="1050" dirty="0"/>
              <a:t>   'category': &lt;</a:t>
            </a:r>
            <a:r>
              <a:rPr lang="en-US" sz="1050" dirty="0" err="1"/>
              <a:t>TagType.ENTITY</a:t>
            </a:r>
            <a:r>
              <a:rPr lang="en-US" sz="1050" dirty="0"/>
              <a:t>: 'Entity'&gt;,</a:t>
            </a:r>
          </a:p>
          <a:p>
            <a:r>
              <a:rPr lang="en-US" sz="1050" dirty="0"/>
              <a:t>   'confidence': 0.95},</a:t>
            </a:r>
          </a:p>
          <a:p>
            <a:r>
              <a:rPr lang="en-US" sz="1050" dirty="0"/>
              <a:t>  {'tag': 'shadow of astronaut',</a:t>
            </a:r>
          </a:p>
          <a:p>
            <a:r>
              <a:rPr lang="en-US" sz="1050" dirty="0"/>
              <a:t>   'category': &lt;</a:t>
            </a:r>
            <a:r>
              <a:rPr lang="en-US" sz="1050" dirty="0" err="1"/>
              <a:t>TagType.COMPOSITION</a:t>
            </a:r>
            <a:r>
              <a:rPr lang="en-US" sz="1050" dirty="0"/>
              <a:t>: 'Composition'&gt;,</a:t>
            </a:r>
          </a:p>
          <a:p>
            <a:r>
              <a:rPr lang="en-US" sz="1050" dirty="0"/>
              <a:t>   'confidence': 0.95},</a:t>
            </a:r>
          </a:p>
          <a:p>
            <a:r>
              <a:rPr lang="en-US" sz="1050" dirty="0"/>
              <a:t>  {'tag': 'footprints in moon dust',</a:t>
            </a:r>
          </a:p>
          <a:p>
            <a:r>
              <a:rPr lang="en-US" sz="1050" dirty="0"/>
              <a:t>   'category': &lt;</a:t>
            </a:r>
            <a:r>
              <a:rPr lang="en-US" sz="1050" dirty="0" err="1"/>
              <a:t>TagType.CONTEXTUAL</a:t>
            </a:r>
            <a:r>
              <a:rPr lang="en-US" sz="1050" dirty="0"/>
              <a:t>: 'Contextual'&gt;,</a:t>
            </a:r>
          </a:p>
          <a:p>
            <a:r>
              <a:rPr lang="en-US" sz="1050" dirty="0"/>
              <a:t>   'confidence': 0.93},</a:t>
            </a:r>
          </a:p>
          <a:p>
            <a:r>
              <a:rPr lang="en-US" sz="1050" dirty="0"/>
              <a:t>  {'tag': 'low angle shot',</a:t>
            </a:r>
          </a:p>
          <a:p>
            <a:r>
              <a:rPr lang="en-US" sz="1050" dirty="0"/>
              <a:t>   'category': &lt;</a:t>
            </a:r>
            <a:r>
              <a:rPr lang="en-US" sz="1050" dirty="0" err="1"/>
              <a:t>TagType.TECHNICAL</a:t>
            </a:r>
            <a:r>
              <a:rPr lang="en-US" sz="1050" dirty="0"/>
              <a:t>: 'Technical'&gt;,</a:t>
            </a:r>
          </a:p>
          <a:p>
            <a:r>
              <a:rPr lang="en-US" sz="1050" dirty="0"/>
              <a:t>   'confidence': 0.92},</a:t>
            </a:r>
          </a:p>
          <a:p>
            <a:r>
              <a:rPr lang="en-US" sz="1050" dirty="0"/>
              <a:t>  {'tag': 'human first steps on the moon',</a:t>
            </a:r>
          </a:p>
          <a:p>
            <a:r>
              <a:rPr lang="en-US" sz="1050" dirty="0"/>
              <a:t>   'category': &lt;</a:t>
            </a:r>
            <a:r>
              <a:rPr lang="en-US" sz="1050" dirty="0" err="1"/>
              <a:t>TagType.SEMANTIC</a:t>
            </a:r>
            <a:r>
              <a:rPr lang="en-US" sz="1050" dirty="0"/>
              <a:t>: 'Semantic'&gt;,</a:t>
            </a:r>
          </a:p>
          <a:p>
            <a:r>
              <a:rPr lang="en-US" sz="1050" dirty="0"/>
              <a:t>   'confidence': 0.95}],</a:t>
            </a:r>
          </a:p>
          <a:p>
            <a:r>
              <a:rPr lang="en-US" sz="1050" dirty="0"/>
              <a:t> '</a:t>
            </a:r>
            <a:r>
              <a:rPr lang="en-US" sz="1050" dirty="0" err="1"/>
              <a:t>short_caption</a:t>
            </a:r>
            <a:r>
              <a:rPr lang="en-US" sz="1050" dirty="0"/>
              <a:t>': 'First man on the Moon',</a:t>
            </a:r>
          </a:p>
          <a:p>
            <a:r>
              <a:rPr lang="en-US" sz="1050" dirty="0"/>
              <a:t> '</a:t>
            </a:r>
            <a:r>
              <a:rPr lang="en-US" sz="1050" dirty="0" err="1"/>
              <a:t>dense_caption</a:t>
            </a:r>
            <a:r>
              <a:rPr lang="en-US" sz="1050" dirty="0"/>
              <a:t>': "The figure clad in a pristine white space suit, emblazoned with the American flag, stands powerfully on the moon's desolate and rocky surface. The lunar module, a workhorse of space engineering, reflects in the visor, its metallic legs sinking slightly into the dust where footprints and tracks from the mission's journey are clearly visible. The photograph captures the astronaut from a </a:t>
            </a:r>
            <a:r>
              <a:rPr lang="en-US" sz="1050" dirty="0">
                <a:highlight>
                  <a:srgbClr val="C0C0C0"/>
                </a:highlight>
              </a:rPr>
              <a:t>low angle</a:t>
            </a:r>
            <a:r>
              <a:rPr lang="en-US" sz="1050" dirty="0"/>
              <a:t>, emphasizing his imposing presence against the desolate lunar backdrop. The stark contrast between the blacks and </a:t>
            </a:r>
            <a:r>
              <a:rPr lang="en-US" sz="1050" dirty="0" err="1"/>
              <a:t>whiteslicks</a:t>
            </a:r>
            <a:r>
              <a:rPr lang="en-US" sz="1050" dirty="0"/>
              <a:t> of lost light and shadow adds dramatic depth to this seminal moment in human achievement."}</a:t>
            </a:r>
          </a:p>
        </p:txBody>
      </p:sp>
      <p:pic>
        <p:nvPicPr>
          <p:cNvPr id="8194" name="Picture 2">
            <a:extLst>
              <a:ext uri="{FF2B5EF4-FFF2-40B4-BE49-F238E27FC236}">
                <a16:creationId xmlns:a16="http://schemas.microsoft.com/office/drawing/2014/main" id="{A5584A53-D73E-65F4-38CE-54F0CAE9A0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1450" y="1357731"/>
            <a:ext cx="4495398" cy="4522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5539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5A3E1F-8747-9BFD-7C99-DD54F16CC87F}"/>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The Problem: Unstructured LLM Output</a:t>
            </a:r>
          </a:p>
        </p:txBody>
      </p:sp>
      <p:sp>
        <p:nvSpPr>
          <p:cNvPr id="4" name="Rectangle 1">
            <a:extLst>
              <a:ext uri="{FF2B5EF4-FFF2-40B4-BE49-F238E27FC236}">
                <a16:creationId xmlns:a16="http://schemas.microsoft.com/office/drawing/2014/main" id="{BC30A954-BFB7-6B3D-A59D-B667A705CC14}"/>
              </a:ext>
            </a:extLst>
          </p:cNvPr>
          <p:cNvSpPr>
            <a:spLocks noGrp="1" noChangeArrowheads="1"/>
          </p:cNvSpPr>
          <p:nvPr>
            <p:ph idx="1"/>
          </p:nvPr>
        </p:nvSpPr>
        <p:spPr bwMode="auto">
          <a:xfrm>
            <a:off x="1371599" y="2318197"/>
            <a:ext cx="9724031" cy="368335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sz="2000" b="0" i="0" u="none" strike="noStrike" cap="none" normalizeH="0" baseline="0">
                <a:ln>
                  <a:noFill/>
                </a:ln>
                <a:effectLst/>
                <a:latin typeface="Arial" panose="020B0604020202020204" pitchFamily="34" charset="0"/>
              </a:rPr>
              <a:t>Large language models (LLMs) excel at generating human-like text, but their output is inherently probabilistic and often unstructured.</a:t>
            </a:r>
          </a:p>
          <a:p>
            <a:pPr marL="0" marR="0" lvl="0" indent="0" defTabSz="914400" rtl="0" eaLnBrk="0" fontAlgn="base" latinLnBrk="0" hangingPunct="0">
              <a:spcBef>
                <a:spcPct val="0"/>
              </a:spcBef>
              <a:spcAft>
                <a:spcPts val="600"/>
              </a:spcAft>
              <a:buClrTx/>
              <a:buSzTx/>
              <a:buFontTx/>
              <a:buNone/>
              <a:tabLst/>
            </a:pPr>
            <a:endParaRPr kumimoji="0" lang="en-US" altLang="en-US" sz="20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None/>
              <a:tabLst/>
            </a:pPr>
            <a:r>
              <a:rPr kumimoji="0" lang="en-US" altLang="en-US" sz="2000" b="0" i="0" u="none" strike="noStrike" cap="none" normalizeH="0" baseline="0">
                <a:ln>
                  <a:noFill/>
                </a:ln>
                <a:effectLst/>
                <a:latin typeface="Arial" panose="020B0604020202020204" pitchFamily="34" charset="0"/>
              </a:rPr>
              <a:t>This makes it difficult to:</a:t>
            </a:r>
          </a:p>
          <a:p>
            <a:pPr eaLnBrk="0" fontAlgn="base" hangingPunct="0">
              <a:spcBef>
                <a:spcPct val="0"/>
              </a:spcBef>
              <a:spcAft>
                <a:spcPts val="600"/>
              </a:spcAft>
            </a:pPr>
            <a:r>
              <a:rPr kumimoji="0" lang="en-US" altLang="en-US" sz="2000" b="0" i="0" u="none" strike="noStrike" cap="none" normalizeH="0" baseline="0">
                <a:ln>
                  <a:noFill/>
                </a:ln>
                <a:effectLst/>
                <a:latin typeface="Arial" panose="020B0604020202020204" pitchFamily="34" charset="0"/>
              </a:rPr>
              <a:t>Reliably integrate LLMs into software applications.</a:t>
            </a:r>
            <a:endParaRPr lang="en-US" altLang="en-US" sz="2000">
              <a:latin typeface="Arial" panose="020B0604020202020204" pitchFamily="34" charset="0"/>
            </a:endParaRPr>
          </a:p>
          <a:p>
            <a:pPr eaLnBrk="0" fontAlgn="base" hangingPunct="0">
              <a:spcBef>
                <a:spcPct val="0"/>
              </a:spcBef>
              <a:spcAft>
                <a:spcPts val="600"/>
              </a:spcAft>
            </a:pPr>
            <a:r>
              <a:rPr kumimoji="0" lang="en-US" altLang="en-US" sz="2000" b="1" i="0" u="none" strike="noStrike" cap="none" normalizeH="0" baseline="0">
                <a:ln>
                  <a:noFill/>
                </a:ln>
                <a:effectLst/>
                <a:latin typeface="Arial" panose="020B0604020202020204" pitchFamily="34" charset="0"/>
              </a:rPr>
              <a:t>Guarantee the output adheres to a desired format</a:t>
            </a:r>
            <a:r>
              <a:rPr kumimoji="0" lang="en-US" altLang="en-US" sz="2000" b="0" i="0" u="none" strike="noStrike" cap="none" normalizeH="0" baseline="0">
                <a:ln>
                  <a:noFill/>
                </a:ln>
                <a:effectLst/>
                <a:latin typeface="Arial" panose="020B0604020202020204" pitchFamily="34" charset="0"/>
              </a:rPr>
              <a:t> (e.g., JSON, XML, code).</a:t>
            </a:r>
          </a:p>
        </p:txBody>
      </p:sp>
    </p:spTree>
    <p:extLst>
      <p:ext uri="{BB962C8B-B14F-4D97-AF65-F5344CB8AC3E}">
        <p14:creationId xmlns:p14="http://schemas.microsoft.com/office/powerpoint/2010/main" val="948800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9916570-9B1F-3BA6-503C-FCEB50722ADD}"/>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72873AA2-D386-0002-A04A-EDF1CAE28E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9016643-2E08-B894-B8C4-95A3545A04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63D1376-4525-0B2B-7BAB-B676BDBD3C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331FA5C-B8B5-F7A8-ADD2-95BBF0CDEC0F}"/>
              </a:ext>
            </a:extLst>
          </p:cNvPr>
          <p:cNvSpPr>
            <a:spLocks noGrp="1"/>
          </p:cNvSpPr>
          <p:nvPr>
            <p:ph type="title"/>
          </p:nvPr>
        </p:nvSpPr>
        <p:spPr>
          <a:xfrm>
            <a:off x="838200" y="26004"/>
            <a:ext cx="10515600" cy="1061339"/>
          </a:xfrm>
        </p:spPr>
        <p:txBody>
          <a:bodyPr/>
          <a:lstStyle/>
          <a:p>
            <a:r>
              <a:rPr lang="en-US" dirty="0"/>
              <a:t>Example: Unstructured LLM Output</a:t>
            </a:r>
          </a:p>
        </p:txBody>
      </p:sp>
      <p:pic>
        <p:nvPicPr>
          <p:cNvPr id="10" name="Picture 9">
            <a:extLst>
              <a:ext uri="{FF2B5EF4-FFF2-40B4-BE49-F238E27FC236}">
                <a16:creationId xmlns:a16="http://schemas.microsoft.com/office/drawing/2014/main" id="{3F6E3971-B230-24FF-120F-2BDF096D8F42}"/>
              </a:ext>
            </a:extLst>
          </p:cNvPr>
          <p:cNvPicPr>
            <a:picLocks noChangeAspect="1"/>
          </p:cNvPicPr>
          <p:nvPr/>
        </p:nvPicPr>
        <p:blipFill>
          <a:blip r:embed="rId2"/>
          <a:stretch>
            <a:fillRect/>
          </a:stretch>
        </p:blipFill>
        <p:spPr>
          <a:xfrm>
            <a:off x="1166300" y="1150522"/>
            <a:ext cx="4591691" cy="638264"/>
          </a:xfrm>
          <a:prstGeom prst="rect">
            <a:avLst/>
          </a:prstGeom>
        </p:spPr>
      </p:pic>
      <p:pic>
        <p:nvPicPr>
          <p:cNvPr id="11" name="Picture 10">
            <a:extLst>
              <a:ext uri="{FF2B5EF4-FFF2-40B4-BE49-F238E27FC236}">
                <a16:creationId xmlns:a16="http://schemas.microsoft.com/office/drawing/2014/main" id="{A35627AB-6BCE-3E6F-96F0-AB12959506EE}"/>
              </a:ext>
            </a:extLst>
          </p:cNvPr>
          <p:cNvPicPr>
            <a:picLocks noChangeAspect="1"/>
          </p:cNvPicPr>
          <p:nvPr/>
        </p:nvPicPr>
        <p:blipFill>
          <a:blip r:embed="rId3"/>
          <a:stretch>
            <a:fillRect/>
          </a:stretch>
        </p:blipFill>
        <p:spPr>
          <a:xfrm>
            <a:off x="324061" y="2711945"/>
            <a:ext cx="6125080" cy="1966473"/>
          </a:xfrm>
          <a:prstGeom prst="rect">
            <a:avLst/>
          </a:prstGeom>
        </p:spPr>
      </p:pic>
      <p:pic>
        <p:nvPicPr>
          <p:cNvPr id="12" name="Picture 11">
            <a:extLst>
              <a:ext uri="{FF2B5EF4-FFF2-40B4-BE49-F238E27FC236}">
                <a16:creationId xmlns:a16="http://schemas.microsoft.com/office/drawing/2014/main" id="{10C8130B-C960-AE1E-C33F-9E6E58DCFDB6}"/>
              </a:ext>
            </a:extLst>
          </p:cNvPr>
          <p:cNvPicPr>
            <a:picLocks noChangeAspect="1"/>
          </p:cNvPicPr>
          <p:nvPr/>
        </p:nvPicPr>
        <p:blipFill>
          <a:blip r:embed="rId4"/>
          <a:stretch>
            <a:fillRect/>
          </a:stretch>
        </p:blipFill>
        <p:spPr>
          <a:xfrm>
            <a:off x="7621966" y="1053460"/>
            <a:ext cx="1838582" cy="800212"/>
          </a:xfrm>
          <a:prstGeom prst="rect">
            <a:avLst/>
          </a:prstGeom>
        </p:spPr>
      </p:pic>
      <p:sp>
        <p:nvSpPr>
          <p:cNvPr id="13" name="Arrow: Right 12">
            <a:extLst>
              <a:ext uri="{FF2B5EF4-FFF2-40B4-BE49-F238E27FC236}">
                <a16:creationId xmlns:a16="http://schemas.microsoft.com/office/drawing/2014/main" id="{A134A97C-9E32-B257-880E-BED0BE42C09A}"/>
              </a:ext>
            </a:extLst>
          </p:cNvPr>
          <p:cNvSpPr/>
          <p:nvPr/>
        </p:nvSpPr>
        <p:spPr>
          <a:xfrm>
            <a:off x="6085141" y="1205183"/>
            <a:ext cx="1209675" cy="5785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Minus Sign 13">
            <a:extLst>
              <a:ext uri="{FF2B5EF4-FFF2-40B4-BE49-F238E27FC236}">
                <a16:creationId xmlns:a16="http://schemas.microsoft.com/office/drawing/2014/main" id="{87CF0542-013C-CE25-83E1-0F849F822A06}"/>
              </a:ext>
            </a:extLst>
          </p:cNvPr>
          <p:cNvSpPr/>
          <p:nvPr/>
        </p:nvSpPr>
        <p:spPr>
          <a:xfrm>
            <a:off x="617220" y="2253682"/>
            <a:ext cx="10957560" cy="118304"/>
          </a:xfrm>
          <a:prstGeom prst="mathMin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078D901-6202-74D0-81F5-7A523C14A08B}"/>
              </a:ext>
            </a:extLst>
          </p:cNvPr>
          <p:cNvPicPr>
            <a:picLocks noChangeAspect="1"/>
          </p:cNvPicPr>
          <p:nvPr/>
        </p:nvPicPr>
        <p:blipFill>
          <a:blip r:embed="rId5"/>
          <a:stretch>
            <a:fillRect/>
          </a:stretch>
        </p:blipFill>
        <p:spPr>
          <a:xfrm>
            <a:off x="1880934" y="3152187"/>
            <a:ext cx="4850402" cy="2859322"/>
          </a:xfrm>
          <a:prstGeom prst="rect">
            <a:avLst/>
          </a:prstGeom>
        </p:spPr>
      </p:pic>
      <p:pic>
        <p:nvPicPr>
          <p:cNvPr id="16" name="Picture 15">
            <a:extLst>
              <a:ext uri="{FF2B5EF4-FFF2-40B4-BE49-F238E27FC236}">
                <a16:creationId xmlns:a16="http://schemas.microsoft.com/office/drawing/2014/main" id="{7304D813-F4BB-6621-EDFB-00CE10403518}"/>
              </a:ext>
            </a:extLst>
          </p:cNvPr>
          <p:cNvPicPr>
            <a:picLocks noChangeAspect="1"/>
          </p:cNvPicPr>
          <p:nvPr/>
        </p:nvPicPr>
        <p:blipFill>
          <a:blip r:embed="rId6"/>
          <a:stretch>
            <a:fillRect/>
          </a:stretch>
        </p:blipFill>
        <p:spPr>
          <a:xfrm>
            <a:off x="8115299" y="2792959"/>
            <a:ext cx="3412954" cy="3412954"/>
          </a:xfrm>
          <a:prstGeom prst="rect">
            <a:avLst/>
          </a:prstGeom>
        </p:spPr>
      </p:pic>
      <p:pic>
        <p:nvPicPr>
          <p:cNvPr id="17" name="Picture 16">
            <a:extLst>
              <a:ext uri="{FF2B5EF4-FFF2-40B4-BE49-F238E27FC236}">
                <a16:creationId xmlns:a16="http://schemas.microsoft.com/office/drawing/2014/main" id="{4508760F-394A-F216-021E-32975D1C9568}"/>
              </a:ext>
            </a:extLst>
          </p:cNvPr>
          <p:cNvPicPr>
            <a:picLocks noChangeAspect="1"/>
          </p:cNvPicPr>
          <p:nvPr/>
        </p:nvPicPr>
        <p:blipFill>
          <a:blip r:embed="rId7"/>
          <a:stretch>
            <a:fillRect/>
          </a:stretch>
        </p:blipFill>
        <p:spPr>
          <a:xfrm>
            <a:off x="3155612" y="4510721"/>
            <a:ext cx="4850402" cy="1800581"/>
          </a:xfrm>
          <a:prstGeom prst="rect">
            <a:avLst/>
          </a:prstGeom>
        </p:spPr>
      </p:pic>
      <p:sp>
        <p:nvSpPr>
          <p:cNvPr id="18" name="TextBox 17">
            <a:extLst>
              <a:ext uri="{FF2B5EF4-FFF2-40B4-BE49-F238E27FC236}">
                <a16:creationId xmlns:a16="http://schemas.microsoft.com/office/drawing/2014/main" id="{BBAE7482-A4BD-3550-E869-FEC690466172}"/>
              </a:ext>
            </a:extLst>
          </p:cNvPr>
          <p:cNvSpPr txBox="1"/>
          <p:nvPr/>
        </p:nvSpPr>
        <p:spPr>
          <a:xfrm>
            <a:off x="5268818" y="1887707"/>
            <a:ext cx="1654364" cy="369332"/>
          </a:xfrm>
          <a:prstGeom prst="rect">
            <a:avLst/>
          </a:prstGeom>
          <a:noFill/>
        </p:spPr>
        <p:txBody>
          <a:bodyPr wrap="none" rtlCol="0">
            <a:spAutoFit/>
          </a:bodyPr>
          <a:lstStyle/>
          <a:p>
            <a:r>
              <a:rPr lang="en-US" dirty="0"/>
              <a:t>What you want</a:t>
            </a:r>
          </a:p>
        </p:txBody>
      </p:sp>
      <p:sp>
        <p:nvSpPr>
          <p:cNvPr id="19" name="TextBox 18">
            <a:extLst>
              <a:ext uri="{FF2B5EF4-FFF2-40B4-BE49-F238E27FC236}">
                <a16:creationId xmlns:a16="http://schemas.microsoft.com/office/drawing/2014/main" id="{D2468D1A-2E55-BD53-A1FF-70246737B983}"/>
              </a:ext>
            </a:extLst>
          </p:cNvPr>
          <p:cNvSpPr txBox="1"/>
          <p:nvPr/>
        </p:nvSpPr>
        <p:spPr>
          <a:xfrm>
            <a:off x="5360638" y="2345480"/>
            <a:ext cx="1470724" cy="369332"/>
          </a:xfrm>
          <a:prstGeom prst="rect">
            <a:avLst/>
          </a:prstGeom>
          <a:noFill/>
        </p:spPr>
        <p:txBody>
          <a:bodyPr wrap="none" rtlCol="0">
            <a:spAutoFit/>
          </a:bodyPr>
          <a:lstStyle/>
          <a:p>
            <a:r>
              <a:rPr lang="en-US" dirty="0"/>
              <a:t>What you get</a:t>
            </a:r>
          </a:p>
        </p:txBody>
      </p:sp>
    </p:spTree>
    <p:extLst>
      <p:ext uri="{BB962C8B-B14F-4D97-AF65-F5344CB8AC3E}">
        <p14:creationId xmlns:p14="http://schemas.microsoft.com/office/powerpoint/2010/main" val="707291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F779280-4629-38E5-029C-19E799F4D36A}"/>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B61E8F-DFE8-A919-809A-E57C00832168}"/>
              </a:ext>
            </a:extLst>
          </p:cNvPr>
          <p:cNvSpPr>
            <a:spLocks noGrp="1"/>
          </p:cNvSpPr>
          <p:nvPr>
            <p:ph type="title"/>
          </p:nvPr>
        </p:nvSpPr>
        <p:spPr>
          <a:xfrm>
            <a:off x="1136397" y="502021"/>
            <a:ext cx="4959603" cy="1642969"/>
          </a:xfrm>
        </p:spPr>
        <p:txBody>
          <a:bodyPr anchor="b">
            <a:normAutofit/>
          </a:bodyPr>
          <a:lstStyle/>
          <a:p>
            <a:r>
              <a:rPr lang="en-US" sz="3700" b="1" i="0">
                <a:effectLst/>
                <a:latin typeface="Google Sans Text"/>
              </a:rPr>
              <a:t>The Prompt Engineering Loop (Before Structured Generation)</a:t>
            </a:r>
            <a:endParaRPr lang="en-US" sz="3700"/>
          </a:p>
        </p:txBody>
      </p:sp>
      <p:sp>
        <p:nvSpPr>
          <p:cNvPr id="5" name="Content Placeholder 4">
            <a:extLst>
              <a:ext uri="{FF2B5EF4-FFF2-40B4-BE49-F238E27FC236}">
                <a16:creationId xmlns:a16="http://schemas.microsoft.com/office/drawing/2014/main" id="{3E4E55BB-AD3A-084A-3691-2CEB7B0C671B}"/>
              </a:ext>
            </a:extLst>
          </p:cNvPr>
          <p:cNvSpPr>
            <a:spLocks noGrp="1"/>
          </p:cNvSpPr>
          <p:nvPr>
            <p:ph idx="1"/>
          </p:nvPr>
        </p:nvSpPr>
        <p:spPr>
          <a:xfrm>
            <a:off x="1136397" y="2418408"/>
            <a:ext cx="4959603" cy="3522569"/>
          </a:xfrm>
        </p:spPr>
        <p:txBody>
          <a:bodyPr anchor="t">
            <a:normAutofit/>
          </a:bodyPr>
          <a:lstStyle/>
          <a:p>
            <a:r>
              <a:rPr lang="en-US" sz="1400">
                <a:effectLst/>
              </a:rPr>
              <a:t>1. </a:t>
            </a:r>
            <a:r>
              <a:rPr lang="en-US" sz="1400" b="1">
                <a:effectLst/>
              </a:rPr>
              <a:t>Write a Prompt:</a:t>
            </a:r>
            <a:r>
              <a:rPr lang="en-US" sz="1400">
                <a:effectLst/>
              </a:rPr>
              <a:t> Provide instructions and examples in hopes of guiding the LLM.</a:t>
            </a:r>
          </a:p>
          <a:p>
            <a:r>
              <a:rPr lang="en-US" sz="1400">
                <a:effectLst/>
              </a:rPr>
              <a:t>2. </a:t>
            </a:r>
            <a:r>
              <a:rPr lang="en-US" sz="1400" b="1">
                <a:effectLst/>
              </a:rPr>
              <a:t>Run the LLM:</a:t>
            </a:r>
            <a:r>
              <a:rPr lang="en-US" sz="1400">
                <a:effectLst/>
              </a:rPr>
              <a:t> Get the output and hope for the best.</a:t>
            </a:r>
          </a:p>
          <a:p>
            <a:r>
              <a:rPr lang="en-US" sz="1400">
                <a:effectLst/>
              </a:rPr>
              <a:t>3. </a:t>
            </a:r>
            <a:r>
              <a:rPr lang="en-US" sz="1400" b="1">
                <a:effectLst/>
              </a:rPr>
              <a:t>Inspect the Output:</a:t>
            </a:r>
            <a:r>
              <a:rPr lang="en-US" sz="1400">
                <a:effectLst/>
              </a:rPr>
              <a:t> Often, the output isn't quite right:</a:t>
            </a:r>
          </a:p>
          <a:p>
            <a:pPr lvl="1"/>
            <a:r>
              <a:rPr lang="en-US" sz="1400">
                <a:effectLst/>
              </a:rPr>
              <a:t>Wrong format</a:t>
            </a:r>
          </a:p>
          <a:p>
            <a:pPr lvl="1"/>
            <a:r>
              <a:rPr lang="en-US" sz="1400">
                <a:effectLst/>
              </a:rPr>
              <a:t>Extra text</a:t>
            </a:r>
          </a:p>
          <a:p>
            <a:pPr lvl="1"/>
            <a:r>
              <a:rPr lang="en-US" sz="1400">
                <a:effectLst/>
              </a:rPr>
              <a:t>Missing information</a:t>
            </a:r>
          </a:p>
          <a:p>
            <a:r>
              <a:rPr lang="en-US" sz="1400">
                <a:effectLst/>
              </a:rPr>
              <a:t>4. </a:t>
            </a:r>
            <a:r>
              <a:rPr lang="en-US" sz="1400" b="1">
                <a:effectLst/>
              </a:rPr>
              <a:t>Tweak the Prompt:</a:t>
            </a:r>
            <a:r>
              <a:rPr lang="en-US" sz="1400">
                <a:effectLst/>
              </a:rPr>
              <a:t> Try adding more instructions, rewording, or giving more examples.</a:t>
            </a:r>
          </a:p>
          <a:p>
            <a:r>
              <a:rPr lang="en-US" sz="1400">
                <a:effectLst/>
              </a:rPr>
              <a:t>5.</a:t>
            </a:r>
            <a:r>
              <a:rPr lang="en-US" sz="1400" b="1">
                <a:effectLst/>
              </a:rPr>
              <a:t>Repeat Steps 2-4:</a:t>
            </a:r>
            <a:r>
              <a:rPr lang="en-US" sz="1400">
                <a:effectLst/>
              </a:rPr>
              <a:t> The cycle continues, often with diminishing returns.</a:t>
            </a:r>
          </a:p>
          <a:p>
            <a:endParaRPr lang="en-US" sz="1400"/>
          </a:p>
        </p:txBody>
      </p:sp>
      <p:pic>
        <p:nvPicPr>
          <p:cNvPr id="3" name="Picture 2" descr="Text&#10;&#10;Description automatically generated with low confidence">
            <a:extLst>
              <a:ext uri="{FF2B5EF4-FFF2-40B4-BE49-F238E27FC236}">
                <a16:creationId xmlns:a16="http://schemas.microsoft.com/office/drawing/2014/main" id="{13AB56D2-505D-1134-7752-46B41885C20F}"/>
              </a:ext>
            </a:extLst>
          </p:cNvPr>
          <p:cNvPicPr>
            <a:picLocks noChangeAspect="1"/>
          </p:cNvPicPr>
          <p:nvPr/>
        </p:nvPicPr>
        <p:blipFill>
          <a:blip r:embed="rId2"/>
          <a:stretch>
            <a:fillRect/>
          </a:stretch>
        </p:blipFill>
        <p:spPr>
          <a:xfrm>
            <a:off x="6512442" y="1070198"/>
            <a:ext cx="5201023" cy="4303846"/>
          </a:xfrm>
          <a:prstGeom prst="rect">
            <a:avLst/>
          </a:prstGeom>
        </p:spPr>
      </p:pic>
      <p:sp>
        <p:nvSpPr>
          <p:cNvPr id="25" name="Rectangle 24">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66113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7CEED27-4C91-852A-178A-1A6EFB241EEC}"/>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CA1B3A76-BB89-EE63-C7B4-2AB74A6DF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CA36746-3CC0-072D-74A3-022BB6307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E581582-F8B5-E040-8D5F-0A50E94F1E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63318A11-34C4-53A4-64C0-9D82BD32F0B2}"/>
              </a:ext>
            </a:extLst>
          </p:cNvPr>
          <p:cNvSpPr>
            <a:spLocks noGrp="1"/>
          </p:cNvSpPr>
          <p:nvPr>
            <p:ph type="title"/>
          </p:nvPr>
        </p:nvSpPr>
        <p:spPr>
          <a:xfrm>
            <a:off x="1084078" y="316942"/>
            <a:ext cx="10307821" cy="689050"/>
          </a:xfrm>
        </p:spPr>
        <p:txBody>
          <a:bodyPr>
            <a:normAutofit/>
          </a:bodyPr>
          <a:lstStyle/>
          <a:p>
            <a:r>
              <a:rPr lang="en-US" sz="3200" b="1" dirty="0">
                <a:effectLst/>
              </a:rPr>
              <a:t>Solution: Structured Generation</a:t>
            </a:r>
            <a:endParaRPr lang="en-US" sz="3200" dirty="0">
              <a:effectLst/>
            </a:endParaRPr>
          </a:p>
        </p:txBody>
      </p:sp>
      <p:sp>
        <p:nvSpPr>
          <p:cNvPr id="10" name="Content Placeholder 4">
            <a:extLst>
              <a:ext uri="{FF2B5EF4-FFF2-40B4-BE49-F238E27FC236}">
                <a16:creationId xmlns:a16="http://schemas.microsoft.com/office/drawing/2014/main" id="{D7361FA8-B50D-44E6-14C1-62839CC2D83F}"/>
              </a:ext>
            </a:extLst>
          </p:cNvPr>
          <p:cNvSpPr>
            <a:spLocks noGrp="1"/>
          </p:cNvSpPr>
          <p:nvPr>
            <p:ph idx="1"/>
          </p:nvPr>
        </p:nvSpPr>
        <p:spPr>
          <a:xfrm>
            <a:off x="973557" y="922414"/>
            <a:ext cx="4824882" cy="4570252"/>
          </a:xfrm>
        </p:spPr>
        <p:txBody>
          <a:bodyPr>
            <a:normAutofit/>
          </a:bodyPr>
          <a:lstStyle/>
          <a:p>
            <a:r>
              <a:rPr lang="en-US" sz="1600" b="1" dirty="0">
                <a:effectLst/>
              </a:rPr>
              <a:t>Structured generation</a:t>
            </a:r>
            <a:r>
              <a:rPr lang="en-US" sz="1600" dirty="0">
                <a:effectLst/>
              </a:rPr>
              <a:t> controls the tokens an LLM samples from to guarantee the output conforms to a predefined structure.</a:t>
            </a:r>
          </a:p>
          <a:p>
            <a:r>
              <a:rPr lang="en-US" sz="1600" dirty="0">
                <a:effectLst/>
              </a:rPr>
              <a:t>This structure is defined using:</a:t>
            </a:r>
          </a:p>
          <a:p>
            <a:pPr lvl="1"/>
            <a:r>
              <a:rPr lang="en-US" sz="1600" b="1" dirty="0">
                <a:effectLst/>
              </a:rPr>
              <a:t>Regular expressions</a:t>
            </a:r>
            <a:r>
              <a:rPr lang="en-US" sz="1600" dirty="0">
                <a:effectLst/>
              </a:rPr>
              <a:t> (for simple patterns like email addresses).</a:t>
            </a:r>
          </a:p>
          <a:p>
            <a:pPr lvl="1"/>
            <a:r>
              <a:rPr lang="en-US" sz="1600" b="1" dirty="0">
                <a:effectLst/>
              </a:rPr>
              <a:t>JSON Schema</a:t>
            </a:r>
            <a:r>
              <a:rPr lang="en-US" sz="1600" dirty="0">
                <a:effectLst/>
              </a:rPr>
              <a:t> (for well-formed JSON with specific fields).</a:t>
            </a:r>
          </a:p>
          <a:p>
            <a:pPr lvl="1"/>
            <a:r>
              <a:rPr lang="en-US" sz="1600" b="1" dirty="0">
                <a:effectLst/>
              </a:rPr>
              <a:t>Context-Free Grammars</a:t>
            </a:r>
            <a:r>
              <a:rPr lang="en-US" sz="1600" dirty="0">
                <a:effectLst/>
              </a:rPr>
              <a:t> (for complex structures like SQL or programming languages).</a:t>
            </a:r>
          </a:p>
          <a:p>
            <a:endParaRPr lang="en-US" sz="1600" dirty="0">
              <a:effectLst/>
            </a:endParaRPr>
          </a:p>
        </p:txBody>
      </p:sp>
      <p:pic>
        <p:nvPicPr>
          <p:cNvPr id="11" name="Picture 10">
            <a:extLst>
              <a:ext uri="{FF2B5EF4-FFF2-40B4-BE49-F238E27FC236}">
                <a16:creationId xmlns:a16="http://schemas.microsoft.com/office/drawing/2014/main" id="{C4B948C1-E779-C320-9361-164069811D3D}"/>
              </a:ext>
            </a:extLst>
          </p:cNvPr>
          <p:cNvPicPr>
            <a:picLocks noChangeAspect="1"/>
          </p:cNvPicPr>
          <p:nvPr/>
        </p:nvPicPr>
        <p:blipFill>
          <a:blip r:embed="rId2"/>
          <a:stretch>
            <a:fillRect/>
          </a:stretch>
        </p:blipFill>
        <p:spPr>
          <a:xfrm>
            <a:off x="6853246" y="683337"/>
            <a:ext cx="4659859" cy="3396320"/>
          </a:xfrm>
          <a:prstGeom prst="rect">
            <a:avLst/>
          </a:prstGeom>
        </p:spPr>
      </p:pic>
      <p:pic>
        <p:nvPicPr>
          <p:cNvPr id="12" name="Picture 11">
            <a:extLst>
              <a:ext uri="{FF2B5EF4-FFF2-40B4-BE49-F238E27FC236}">
                <a16:creationId xmlns:a16="http://schemas.microsoft.com/office/drawing/2014/main" id="{A4946A48-6094-49C6-9ED2-7758FC03D93F}"/>
              </a:ext>
            </a:extLst>
          </p:cNvPr>
          <p:cNvPicPr>
            <a:picLocks noChangeAspect="1"/>
          </p:cNvPicPr>
          <p:nvPr/>
        </p:nvPicPr>
        <p:blipFill>
          <a:blip r:embed="rId3"/>
          <a:stretch>
            <a:fillRect/>
          </a:stretch>
        </p:blipFill>
        <p:spPr>
          <a:xfrm>
            <a:off x="1230943" y="3922810"/>
            <a:ext cx="4296274" cy="2400859"/>
          </a:xfrm>
          <a:prstGeom prst="rect">
            <a:avLst/>
          </a:prstGeom>
        </p:spPr>
      </p:pic>
      <p:sp>
        <p:nvSpPr>
          <p:cNvPr id="13" name="TextBox 12">
            <a:extLst>
              <a:ext uri="{FF2B5EF4-FFF2-40B4-BE49-F238E27FC236}">
                <a16:creationId xmlns:a16="http://schemas.microsoft.com/office/drawing/2014/main" id="{A7FFD1C4-CC7F-7A4A-A8E2-D69A8E373BD1}"/>
              </a:ext>
            </a:extLst>
          </p:cNvPr>
          <p:cNvSpPr txBox="1"/>
          <p:nvPr/>
        </p:nvSpPr>
        <p:spPr>
          <a:xfrm>
            <a:off x="5543490" y="6031040"/>
            <a:ext cx="1613023" cy="369332"/>
          </a:xfrm>
          <a:prstGeom prst="rect">
            <a:avLst/>
          </a:prstGeom>
          <a:noFill/>
        </p:spPr>
        <p:txBody>
          <a:bodyPr wrap="square" rtlCol="0">
            <a:spAutoFit/>
          </a:bodyPr>
          <a:lstStyle/>
          <a:p>
            <a:r>
              <a:rPr lang="en-US" dirty="0"/>
              <a:t>Regex</a:t>
            </a:r>
          </a:p>
        </p:txBody>
      </p:sp>
      <p:sp>
        <p:nvSpPr>
          <p:cNvPr id="14" name="TextBox 13">
            <a:extLst>
              <a:ext uri="{FF2B5EF4-FFF2-40B4-BE49-F238E27FC236}">
                <a16:creationId xmlns:a16="http://schemas.microsoft.com/office/drawing/2014/main" id="{C9135018-70FE-D9F6-E64F-1648E63F50CC}"/>
              </a:ext>
            </a:extLst>
          </p:cNvPr>
          <p:cNvSpPr txBox="1"/>
          <p:nvPr/>
        </p:nvSpPr>
        <p:spPr>
          <a:xfrm>
            <a:off x="8431986" y="4145179"/>
            <a:ext cx="2203484" cy="369332"/>
          </a:xfrm>
          <a:prstGeom prst="rect">
            <a:avLst/>
          </a:prstGeom>
          <a:noFill/>
        </p:spPr>
        <p:txBody>
          <a:bodyPr wrap="square" rtlCol="0">
            <a:spAutoFit/>
          </a:bodyPr>
          <a:lstStyle/>
          <a:p>
            <a:r>
              <a:rPr lang="en-US" dirty="0"/>
              <a:t>JSON / Pydantic</a:t>
            </a:r>
          </a:p>
        </p:txBody>
      </p:sp>
      <p:pic>
        <p:nvPicPr>
          <p:cNvPr id="15" name="Picture 14">
            <a:extLst>
              <a:ext uri="{FF2B5EF4-FFF2-40B4-BE49-F238E27FC236}">
                <a16:creationId xmlns:a16="http://schemas.microsoft.com/office/drawing/2014/main" id="{E133B272-F2B9-102F-F925-9A495B13A34F}"/>
              </a:ext>
            </a:extLst>
          </p:cNvPr>
          <p:cNvPicPr>
            <a:picLocks noChangeAspect="1"/>
          </p:cNvPicPr>
          <p:nvPr/>
        </p:nvPicPr>
        <p:blipFill>
          <a:blip r:embed="rId4"/>
          <a:stretch>
            <a:fillRect/>
          </a:stretch>
        </p:blipFill>
        <p:spPr>
          <a:xfrm>
            <a:off x="7696200" y="4514512"/>
            <a:ext cx="2939270" cy="1848598"/>
          </a:xfrm>
          <a:prstGeom prst="rect">
            <a:avLst/>
          </a:prstGeom>
        </p:spPr>
      </p:pic>
    </p:spTree>
    <p:extLst>
      <p:ext uri="{BB962C8B-B14F-4D97-AF65-F5344CB8AC3E}">
        <p14:creationId xmlns:p14="http://schemas.microsoft.com/office/powerpoint/2010/main" val="1322336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56451E5-BFFB-4020-4DC7-044624266B46}"/>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3414B6D-B503-2B65-8714-B224398F0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2C353E7-98D9-554E-A973-A16CFA84A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CFB00CF-9907-34AC-6E42-52ECBA0A4E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4">
            <a:extLst>
              <a:ext uri="{FF2B5EF4-FFF2-40B4-BE49-F238E27FC236}">
                <a16:creationId xmlns:a16="http://schemas.microsoft.com/office/drawing/2014/main" id="{DBDBE9CE-30E0-B837-2DCB-1EE2D4F35F13}"/>
              </a:ext>
            </a:extLst>
          </p:cNvPr>
          <p:cNvSpPr txBox="1">
            <a:spLocks/>
          </p:cNvSpPr>
          <p:nvPr/>
        </p:nvSpPr>
        <p:spPr>
          <a:xfrm>
            <a:off x="752475" y="1218247"/>
            <a:ext cx="4922139" cy="49168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FSMs are a powerful tools that can be used for representing and working with structured data.</a:t>
            </a:r>
          </a:p>
          <a:p>
            <a:pPr marL="0" indent="0">
              <a:buFont typeface="Arial" panose="020B0604020202020204" pitchFamily="34" charset="0"/>
              <a:buNone/>
            </a:pPr>
            <a:r>
              <a:rPr lang="en-US" sz="2400" dirty="0"/>
              <a:t>They consist of:</a:t>
            </a:r>
          </a:p>
          <a:p>
            <a:r>
              <a:rPr lang="en-US" sz="2400" dirty="0"/>
              <a:t>States: Represent different stages in the structure.</a:t>
            </a:r>
          </a:p>
          <a:p>
            <a:r>
              <a:rPr lang="en-US" sz="2400" dirty="0"/>
              <a:t>Transitions: Define how to move between states based on input symbols.</a:t>
            </a:r>
          </a:p>
          <a:p>
            <a:pPr marL="0" indent="0">
              <a:buFont typeface="Arial" panose="020B0604020202020204" pitchFamily="34" charset="0"/>
              <a:buNone/>
            </a:pPr>
            <a:r>
              <a:rPr lang="en-US" sz="2400" dirty="0"/>
              <a:t>Key Idea: Translate structure definitions (regex, JSON Schema, CFG) into FSMs.</a:t>
            </a:r>
          </a:p>
        </p:txBody>
      </p:sp>
      <p:pic>
        <p:nvPicPr>
          <p:cNvPr id="7" name="Picture 6">
            <a:extLst>
              <a:ext uri="{FF2B5EF4-FFF2-40B4-BE49-F238E27FC236}">
                <a16:creationId xmlns:a16="http://schemas.microsoft.com/office/drawing/2014/main" id="{58B514D8-7DE4-4062-DBEF-5AB0C47684E0}"/>
              </a:ext>
            </a:extLst>
          </p:cNvPr>
          <p:cNvPicPr>
            <a:picLocks noChangeAspect="1"/>
          </p:cNvPicPr>
          <p:nvPr/>
        </p:nvPicPr>
        <p:blipFill>
          <a:blip r:embed="rId2"/>
          <a:stretch>
            <a:fillRect/>
          </a:stretch>
        </p:blipFill>
        <p:spPr>
          <a:xfrm>
            <a:off x="5787771" y="944815"/>
            <a:ext cx="5860860" cy="2590929"/>
          </a:xfrm>
          <a:prstGeom prst="rect">
            <a:avLst/>
          </a:prstGeom>
        </p:spPr>
      </p:pic>
      <p:sp>
        <p:nvSpPr>
          <p:cNvPr id="8" name="TextBox 7">
            <a:extLst>
              <a:ext uri="{FF2B5EF4-FFF2-40B4-BE49-F238E27FC236}">
                <a16:creationId xmlns:a16="http://schemas.microsoft.com/office/drawing/2014/main" id="{AF6863E2-DB63-7D99-02C3-822E07A0356E}"/>
              </a:ext>
            </a:extLst>
          </p:cNvPr>
          <p:cNvSpPr txBox="1"/>
          <p:nvPr/>
        </p:nvSpPr>
        <p:spPr>
          <a:xfrm>
            <a:off x="5674614" y="3676649"/>
            <a:ext cx="6094476" cy="2031325"/>
          </a:xfrm>
          <a:prstGeom prst="rect">
            <a:avLst/>
          </a:prstGeom>
          <a:noFill/>
        </p:spPr>
        <p:txBody>
          <a:bodyPr wrap="square">
            <a:spAutoFit/>
          </a:bodyPr>
          <a:lstStyle/>
          <a:p>
            <a:pPr marL="0" indent="0">
              <a:buNone/>
            </a:pPr>
            <a:r>
              <a:rPr lang="en-US" sz="1800" dirty="0">
                <a:effectLst/>
              </a:rPr>
              <a:t>A system where particular inputs cause particular changes in state can be represented using finite state machines. This image describes the various states of a turnstile. Inserting a coin into a turnstile will unlock it, and after the turnstile has been pushed, it locks again. Inserting a coin into an unlocked turnstile, or pushing against a locked turnstile will not change its state.</a:t>
            </a:r>
          </a:p>
        </p:txBody>
      </p:sp>
      <p:sp>
        <p:nvSpPr>
          <p:cNvPr id="16" name="Title 1">
            <a:extLst>
              <a:ext uri="{FF2B5EF4-FFF2-40B4-BE49-F238E27FC236}">
                <a16:creationId xmlns:a16="http://schemas.microsoft.com/office/drawing/2014/main" id="{DD195674-07F4-4227-1A48-7E266D95D94B}"/>
              </a:ext>
            </a:extLst>
          </p:cNvPr>
          <p:cNvSpPr>
            <a:spLocks noGrp="1"/>
          </p:cNvSpPr>
          <p:nvPr>
            <p:ph type="title"/>
          </p:nvPr>
        </p:nvSpPr>
        <p:spPr>
          <a:xfrm>
            <a:off x="838200" y="154772"/>
            <a:ext cx="10515600" cy="741299"/>
          </a:xfrm>
        </p:spPr>
        <p:txBody>
          <a:bodyPr>
            <a:normAutofit/>
          </a:bodyPr>
          <a:lstStyle/>
          <a:p>
            <a:r>
              <a:rPr lang="en-US" sz="2800" b="1" i="0" dirty="0">
                <a:effectLst/>
                <a:latin typeface="Google Sans Text"/>
              </a:rPr>
              <a:t>Finite State Machines (FSMs)</a:t>
            </a:r>
            <a:endParaRPr lang="en-US" sz="6000" dirty="0">
              <a:effectLst/>
            </a:endParaRPr>
          </a:p>
        </p:txBody>
      </p:sp>
    </p:spTree>
    <p:extLst>
      <p:ext uri="{BB962C8B-B14F-4D97-AF65-F5344CB8AC3E}">
        <p14:creationId xmlns:p14="http://schemas.microsoft.com/office/powerpoint/2010/main" val="1559911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C9C2FD4-D280-86D8-EBEB-AB8B7FCD8B89}"/>
            </a:ext>
          </a:extLst>
        </p:cNvPr>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8F583B-04DF-3D3F-B204-21B477CF89F8}"/>
              </a:ext>
            </a:extLst>
          </p:cNvPr>
          <p:cNvSpPr>
            <a:spLocks noGrp="1"/>
          </p:cNvSpPr>
          <p:nvPr>
            <p:ph type="title"/>
          </p:nvPr>
        </p:nvSpPr>
        <p:spPr>
          <a:xfrm>
            <a:off x="1136397" y="502022"/>
            <a:ext cx="4959603" cy="1164854"/>
          </a:xfrm>
        </p:spPr>
        <p:txBody>
          <a:bodyPr anchor="b">
            <a:normAutofit fontScale="90000"/>
          </a:bodyPr>
          <a:lstStyle/>
          <a:p>
            <a:r>
              <a:rPr lang="en-US" sz="4000" b="1" i="0" dirty="0">
                <a:effectLst/>
                <a:latin typeface="Google Sans Text"/>
              </a:rPr>
              <a:t>FSMs in Structured Generation </a:t>
            </a:r>
            <a:endParaRPr lang="en-US" sz="4000" dirty="0">
              <a:effectLst/>
            </a:endParaRPr>
          </a:p>
        </p:txBody>
      </p:sp>
      <p:sp>
        <p:nvSpPr>
          <p:cNvPr id="5" name="Content Placeholder 4">
            <a:extLst>
              <a:ext uri="{FF2B5EF4-FFF2-40B4-BE49-F238E27FC236}">
                <a16:creationId xmlns:a16="http://schemas.microsoft.com/office/drawing/2014/main" id="{97E37030-7E45-E36E-DE25-AFF69BBC8DB9}"/>
              </a:ext>
            </a:extLst>
          </p:cNvPr>
          <p:cNvSpPr>
            <a:spLocks noGrp="1"/>
          </p:cNvSpPr>
          <p:nvPr>
            <p:ph idx="1"/>
          </p:nvPr>
        </p:nvSpPr>
        <p:spPr>
          <a:xfrm>
            <a:off x="1136397" y="1666876"/>
            <a:ext cx="4959603" cy="4274101"/>
          </a:xfrm>
        </p:spPr>
        <p:txBody>
          <a:bodyPr anchor="t">
            <a:normAutofit lnSpcReduction="10000"/>
          </a:bodyPr>
          <a:lstStyle/>
          <a:p>
            <a:pPr marL="0" indent="0">
              <a:buNone/>
            </a:pPr>
            <a:r>
              <a:rPr lang="en-US" sz="2000" dirty="0">
                <a:effectLst/>
              </a:rPr>
              <a:t>Consider generating a phone number: </a:t>
            </a:r>
          </a:p>
          <a:p>
            <a:pPr marL="0" indent="0">
              <a:buNone/>
            </a:pPr>
            <a:r>
              <a:rPr lang="en-US" sz="2000" dirty="0">
                <a:effectLst/>
              </a:rPr>
              <a:t>(555) 555-5555</a:t>
            </a:r>
          </a:p>
          <a:p>
            <a:pPr marL="0" indent="0">
              <a:buNone/>
            </a:pPr>
            <a:endParaRPr lang="en-US" sz="2000" dirty="0">
              <a:effectLst/>
            </a:endParaRPr>
          </a:p>
          <a:p>
            <a:pPr marL="0" indent="0">
              <a:buNone/>
            </a:pPr>
            <a:r>
              <a:rPr lang="en-US" sz="2000" dirty="0">
                <a:effectLst/>
              </a:rPr>
              <a:t>An FSM for this structure might have states for:</a:t>
            </a:r>
          </a:p>
          <a:p>
            <a:pPr marL="0" indent="0">
              <a:buNone/>
            </a:pPr>
            <a:endParaRPr lang="en-US" sz="2000" dirty="0">
              <a:effectLst/>
            </a:endParaRPr>
          </a:p>
          <a:p>
            <a:r>
              <a:rPr lang="en-US" sz="2000" dirty="0">
                <a:effectLst/>
              </a:rPr>
              <a:t>Area code (555)</a:t>
            </a:r>
          </a:p>
          <a:p>
            <a:r>
              <a:rPr lang="en-US" sz="2000" dirty="0">
                <a:effectLst/>
              </a:rPr>
              <a:t>Prefix (555)</a:t>
            </a:r>
          </a:p>
          <a:p>
            <a:r>
              <a:rPr lang="en-US" sz="2000" dirty="0">
                <a:effectLst/>
              </a:rPr>
              <a:t>Line number (5555)</a:t>
            </a:r>
          </a:p>
          <a:p>
            <a:pPr marL="0" indent="0">
              <a:buNone/>
            </a:pPr>
            <a:endParaRPr lang="en-US" sz="2000" dirty="0">
              <a:effectLst/>
            </a:endParaRPr>
          </a:p>
          <a:p>
            <a:pPr marL="0" indent="0">
              <a:buNone/>
            </a:pPr>
            <a:r>
              <a:rPr lang="en-US" sz="2000" dirty="0">
                <a:effectLst/>
              </a:rPr>
              <a:t>Transitions would dictate the allowed digits at each stage.</a:t>
            </a:r>
          </a:p>
        </p:txBody>
      </p:sp>
      <p:pic>
        <p:nvPicPr>
          <p:cNvPr id="8" name="Picture 7">
            <a:extLst>
              <a:ext uri="{FF2B5EF4-FFF2-40B4-BE49-F238E27FC236}">
                <a16:creationId xmlns:a16="http://schemas.microsoft.com/office/drawing/2014/main" id="{0CEF54BF-3D89-C230-AA1C-D152A28F2A3A}"/>
              </a:ext>
            </a:extLst>
          </p:cNvPr>
          <p:cNvPicPr>
            <a:picLocks noChangeAspect="1"/>
          </p:cNvPicPr>
          <p:nvPr/>
        </p:nvPicPr>
        <p:blipFill>
          <a:blip r:embed="rId2"/>
          <a:stretch>
            <a:fillRect/>
          </a:stretch>
        </p:blipFill>
        <p:spPr>
          <a:xfrm>
            <a:off x="7247679" y="489118"/>
            <a:ext cx="3730549" cy="5466007"/>
          </a:xfrm>
          <a:prstGeom prst="rect">
            <a:avLst/>
          </a:prstGeom>
        </p:spPr>
      </p:pic>
      <p:sp>
        <p:nvSpPr>
          <p:cNvPr id="33" name="Rectangle 32">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2245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D506F35-8C73-DD71-F0CC-EA4387A7BBC5}"/>
            </a:ext>
          </a:extLst>
        </p:cNvPr>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F8CAADE-130A-094C-7CD9-2B4DC7653C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739C67-1F70-A14C-73D1-EC7B22666A66}"/>
              </a:ext>
            </a:extLst>
          </p:cNvPr>
          <p:cNvSpPr>
            <a:spLocks noGrp="1"/>
          </p:cNvSpPr>
          <p:nvPr>
            <p:ph type="title"/>
          </p:nvPr>
        </p:nvSpPr>
        <p:spPr>
          <a:xfrm>
            <a:off x="1136397" y="502022"/>
            <a:ext cx="7645653" cy="612403"/>
          </a:xfrm>
        </p:spPr>
        <p:txBody>
          <a:bodyPr anchor="b">
            <a:normAutofit fontScale="90000"/>
          </a:bodyPr>
          <a:lstStyle/>
          <a:p>
            <a:r>
              <a:rPr lang="en-US" sz="4000" b="1" i="0" dirty="0">
                <a:effectLst/>
                <a:latin typeface="Google Sans Text"/>
              </a:rPr>
              <a:t>How it works : Token Level Control</a:t>
            </a:r>
            <a:endParaRPr lang="en-US" sz="4000" dirty="0">
              <a:effectLst/>
            </a:endParaRPr>
          </a:p>
        </p:txBody>
      </p:sp>
      <p:graphicFrame>
        <p:nvGraphicFramePr>
          <p:cNvPr id="38" name="Content Placeholder 4">
            <a:extLst>
              <a:ext uri="{FF2B5EF4-FFF2-40B4-BE49-F238E27FC236}">
                <a16:creationId xmlns:a16="http://schemas.microsoft.com/office/drawing/2014/main" id="{2E866D9F-F786-B7CB-643A-B8A5B130ECC9}"/>
              </a:ext>
            </a:extLst>
          </p:cNvPr>
          <p:cNvGraphicFramePr>
            <a:graphicFrameLocks noGrp="1"/>
          </p:cNvGraphicFramePr>
          <p:nvPr>
            <p:ph idx="1"/>
            <p:extLst>
              <p:ext uri="{D42A27DB-BD31-4B8C-83A1-F6EECF244321}">
                <p14:modId xmlns:p14="http://schemas.microsoft.com/office/powerpoint/2010/main" val="4032578761"/>
              </p:ext>
            </p:extLst>
          </p:nvPr>
        </p:nvGraphicFramePr>
        <p:xfrm>
          <a:off x="1136397" y="1108686"/>
          <a:ext cx="4959603" cy="48322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3" name="Rectangle 32">
            <a:extLst>
              <a:ext uri="{FF2B5EF4-FFF2-40B4-BE49-F238E27FC236}">
                <a16:creationId xmlns:a16="http://schemas.microsoft.com/office/drawing/2014/main" id="{9051D121-F33C-B1BD-6ACC-E62DEB26D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0F437EF-E86F-D514-00A3-D20067AA6F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a:extLst>
              <a:ext uri="{FF2B5EF4-FFF2-40B4-BE49-F238E27FC236}">
                <a16:creationId xmlns:a16="http://schemas.microsoft.com/office/drawing/2014/main" id="{1F5CBA5D-B30B-ACCD-86D8-8EB147D3727C}"/>
              </a:ext>
            </a:extLst>
          </p:cNvPr>
          <p:cNvPicPr>
            <a:picLocks noChangeAspect="1"/>
          </p:cNvPicPr>
          <p:nvPr/>
        </p:nvPicPr>
        <p:blipFill>
          <a:blip r:embed="rId7"/>
          <a:stretch>
            <a:fillRect/>
          </a:stretch>
        </p:blipFill>
        <p:spPr>
          <a:xfrm>
            <a:off x="6586781" y="1616446"/>
            <a:ext cx="5114438" cy="4426502"/>
          </a:xfrm>
          <a:prstGeom prst="rect">
            <a:avLst/>
          </a:prstGeom>
        </p:spPr>
      </p:pic>
      <p:sp>
        <p:nvSpPr>
          <p:cNvPr id="4" name="TextBox 3">
            <a:extLst>
              <a:ext uri="{FF2B5EF4-FFF2-40B4-BE49-F238E27FC236}">
                <a16:creationId xmlns:a16="http://schemas.microsoft.com/office/drawing/2014/main" id="{584133DA-8805-8528-669C-1C3D061304C9}"/>
              </a:ext>
            </a:extLst>
          </p:cNvPr>
          <p:cNvSpPr txBox="1"/>
          <p:nvPr/>
        </p:nvSpPr>
        <p:spPr>
          <a:xfrm>
            <a:off x="8546847" y="1108685"/>
            <a:ext cx="2743200" cy="369332"/>
          </a:xfrm>
          <a:prstGeom prst="rect">
            <a:avLst/>
          </a:prstGeom>
          <a:noFill/>
        </p:spPr>
        <p:txBody>
          <a:bodyPr wrap="square" rtlCol="0">
            <a:spAutoFit/>
          </a:bodyPr>
          <a:lstStyle/>
          <a:p>
            <a:r>
              <a:rPr lang="en-US" dirty="0"/>
              <a:t>256-555-748_</a:t>
            </a:r>
          </a:p>
        </p:txBody>
      </p:sp>
    </p:spTree>
    <p:extLst>
      <p:ext uri="{BB962C8B-B14F-4D97-AF65-F5344CB8AC3E}">
        <p14:creationId xmlns:p14="http://schemas.microsoft.com/office/powerpoint/2010/main" val="1097428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1F604D9-DD47-CB3F-7194-041917CCAB20}"/>
            </a:ext>
          </a:extLst>
        </p:cNvPr>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F9A97169-AE70-1A24-2CFF-DE5E46CCE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A87C58-6CBA-6546-C47B-3B30BAB8715E}"/>
              </a:ext>
            </a:extLst>
          </p:cNvPr>
          <p:cNvSpPr>
            <a:spLocks noGrp="1"/>
          </p:cNvSpPr>
          <p:nvPr>
            <p:ph type="title"/>
          </p:nvPr>
        </p:nvSpPr>
        <p:spPr>
          <a:xfrm>
            <a:off x="1136397" y="502022"/>
            <a:ext cx="7645653" cy="612403"/>
          </a:xfrm>
        </p:spPr>
        <p:txBody>
          <a:bodyPr anchor="b">
            <a:normAutofit fontScale="90000"/>
          </a:bodyPr>
          <a:lstStyle/>
          <a:p>
            <a:r>
              <a:rPr lang="en-US" sz="4000" b="1" i="0" dirty="0">
                <a:effectLst/>
                <a:latin typeface="Google Sans Text"/>
              </a:rPr>
              <a:t>Benefits of Structured Generation</a:t>
            </a:r>
            <a:endParaRPr lang="en-US" sz="4000" dirty="0">
              <a:effectLst/>
            </a:endParaRPr>
          </a:p>
        </p:txBody>
      </p:sp>
      <p:sp>
        <p:nvSpPr>
          <p:cNvPr id="5" name="Content Placeholder 4">
            <a:extLst>
              <a:ext uri="{FF2B5EF4-FFF2-40B4-BE49-F238E27FC236}">
                <a16:creationId xmlns:a16="http://schemas.microsoft.com/office/drawing/2014/main" id="{C5A55677-860A-0FEA-72E3-DBDCD199633E}"/>
              </a:ext>
            </a:extLst>
          </p:cNvPr>
          <p:cNvSpPr>
            <a:spLocks noGrp="1"/>
          </p:cNvSpPr>
          <p:nvPr>
            <p:ph idx="1"/>
          </p:nvPr>
        </p:nvSpPr>
        <p:spPr>
          <a:xfrm>
            <a:off x="1136397" y="1616447"/>
            <a:ext cx="10207878" cy="3812804"/>
          </a:xfrm>
        </p:spPr>
        <p:txBody>
          <a:bodyPr anchor="t">
            <a:normAutofit/>
          </a:bodyPr>
          <a:lstStyle/>
          <a:p>
            <a:pPr marL="0" indent="0">
              <a:buNone/>
            </a:pPr>
            <a:r>
              <a:rPr lang="en-US" sz="2000" dirty="0">
                <a:effectLst/>
              </a:rPr>
              <a:t>Benefits of Structured Generation</a:t>
            </a:r>
          </a:p>
          <a:p>
            <a:r>
              <a:rPr lang="en-US" sz="2000" dirty="0">
                <a:effectLst/>
              </a:rPr>
              <a:t>Guaranteed Structure: The output will always conform to the desired format.</a:t>
            </a:r>
          </a:p>
          <a:p>
            <a:r>
              <a:rPr lang="en-US" sz="2000" dirty="0">
                <a:effectLst/>
              </a:rPr>
              <a:t>Improved Performance: By restricting token choices, structured generation leads to better accuracy and fewer errors.</a:t>
            </a:r>
          </a:p>
          <a:p>
            <a:r>
              <a:rPr lang="en-US" sz="2000" dirty="0">
                <a:effectLst/>
              </a:rPr>
              <a:t>Prompt Efficiency: Structured generation often requires fewer examples in the prompt.</a:t>
            </a:r>
          </a:p>
          <a:p>
            <a:r>
              <a:rPr lang="en-US" sz="2000" dirty="0">
                <a:effectLst/>
              </a:rPr>
              <a:t>Faster Inference: Can be faster than unstructured generation through optimizations like selective multiplication and coalescence</a:t>
            </a:r>
          </a:p>
        </p:txBody>
      </p:sp>
      <p:sp>
        <p:nvSpPr>
          <p:cNvPr id="33" name="Rectangle 32">
            <a:extLst>
              <a:ext uri="{FF2B5EF4-FFF2-40B4-BE49-F238E27FC236}">
                <a16:creationId xmlns:a16="http://schemas.microsoft.com/office/drawing/2014/main" id="{16C04A9F-BFC9-8968-E682-E0CAF2195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F9A972E-1F65-8F67-67D4-C5F60830C5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18011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1243</TotalTime>
  <Words>1364</Words>
  <Application>Microsoft Office PowerPoint</Application>
  <PresentationFormat>Widescreen</PresentationFormat>
  <Paragraphs>119</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Aptos</vt:lpstr>
      <vt:lpstr>Aptos Display</vt:lpstr>
      <vt:lpstr>Arial</vt:lpstr>
      <vt:lpstr>Google Sans Text</vt:lpstr>
      <vt:lpstr>Office Theme</vt:lpstr>
      <vt:lpstr>Structured Outputs with Finite State Machines</vt:lpstr>
      <vt:lpstr>The Problem: Unstructured LLM Output</vt:lpstr>
      <vt:lpstr>Example: Unstructured LLM Output</vt:lpstr>
      <vt:lpstr>The Prompt Engineering Loop (Before Structured Generation)</vt:lpstr>
      <vt:lpstr>Solution: Structured Generation</vt:lpstr>
      <vt:lpstr>Finite State Machines (FSMs)</vt:lpstr>
      <vt:lpstr>FSMs in Structured Generation </vt:lpstr>
      <vt:lpstr>How it works : Token Level Control</vt:lpstr>
      <vt:lpstr>Benefits of Structured Generation</vt:lpstr>
      <vt:lpstr>Structured Generation : Selective Multiplication</vt:lpstr>
      <vt:lpstr>Structured Generation : Coalescence </vt:lpstr>
      <vt:lpstr>A more complex example : Atomic Captioning Pipeline </vt:lpstr>
      <vt:lpstr>Atomic Caption Pipeline : Structures</vt:lpstr>
      <vt:lpstr>Atomic Caption Pipeline : Instruction</vt:lpstr>
      <vt:lpstr>Atomic Caption Pipeline : Result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Josh Phillips</dc:creator>
  <cp:lastModifiedBy>Josh Phillips</cp:lastModifiedBy>
  <cp:revision>2</cp:revision>
  <dcterms:created xsi:type="dcterms:W3CDTF">2024-11-05T18:51:37Z</dcterms:created>
  <dcterms:modified xsi:type="dcterms:W3CDTF">2024-11-06T15:35:10Z</dcterms:modified>
</cp:coreProperties>
</file>